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9FE5"/>
    <a:srgbClr val="D7E5E4"/>
    <a:srgbClr val="35837F"/>
    <a:srgbClr val="197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1" autoAdjust="0"/>
    <p:restoredTop sz="95298" autoAdjust="0"/>
  </p:normalViewPr>
  <p:slideViewPr>
    <p:cSldViewPr snapToGrid="0">
      <p:cViewPr>
        <p:scale>
          <a:sx n="100" d="100"/>
          <a:sy n="100" d="100"/>
        </p:scale>
        <p:origin x="100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D845F-F300-4A23-8F1D-FACBA997000A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40D9D-CB5B-4D17-B140-CCBFC7EF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867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40D9D-CB5B-4D17-B140-CCBFC7EFF7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128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44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3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4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48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789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05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66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2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04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2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b="0" cap="none" spc="15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0" cap="none" spc="15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0" cap="all" spc="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01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76" r:id="rId6"/>
    <p:sldLayoutId id="2147483672" r:id="rId7"/>
    <p:sldLayoutId id="2147483673" r:id="rId8"/>
    <p:sldLayoutId id="2147483674" r:id="rId9"/>
    <p:sldLayoutId id="2147483675" r:id="rId10"/>
    <p:sldLayoutId id="2147483677" r:id="rId11"/>
  </p:sldLayoutIdLst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b="1" kern="1200" spc="9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 spc="9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 spc="9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2" Type="http://schemas.openxmlformats.org/officeDocument/2006/relationships/image" Target="../media/image1.jpe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tif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5" Type="http://schemas.openxmlformats.org/officeDocument/2006/relationships/image" Target="../media/image15.tif"/><Relationship Id="rId15" Type="http://schemas.openxmlformats.org/officeDocument/2006/relationships/image" Target="../media/image25.tif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tif"/><Relationship Id="rId8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.jpeg"/><Relationship Id="rId7" Type="http://schemas.openxmlformats.org/officeDocument/2006/relationships/hyperlink" Target="https://www.kaggle.com/jaehyun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dudeveloper.tistory.com/" TargetMode="External"/><Relationship Id="rId5" Type="http://schemas.openxmlformats.org/officeDocument/2006/relationships/hyperlink" Target="https://github.com/JaeHyunL" TargetMode="External"/><Relationship Id="rId4" Type="http://schemas.openxmlformats.org/officeDocument/2006/relationships/hyperlink" Target="mailto:swaa23@gmail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983080A-6551-4451-BD82-99B048897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C277DF02-8613-4026-C176-7C2F101DCC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8913" b="6817"/>
          <a:stretch/>
        </p:blipFill>
        <p:spPr>
          <a:xfrm>
            <a:off x="20" y="10"/>
            <a:ext cx="12191980" cy="6857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679A9F-1551-F7E2-E41C-66C13F48AA6C}"/>
              </a:ext>
            </a:extLst>
          </p:cNvPr>
          <p:cNvSpPr txBox="1"/>
          <p:nvPr/>
        </p:nvSpPr>
        <p:spPr>
          <a:xfrm>
            <a:off x="914401" y="2909456"/>
            <a:ext cx="7393922" cy="30664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5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프로잭트</a:t>
            </a:r>
            <a:r>
              <a:rPr lang="en-US" altLang="ko-KR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개발 포트폴리오</a:t>
            </a:r>
            <a:endParaRPr lang="en-US" altLang="ko-KR" sz="5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545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54A36-42B5-0F1D-860A-90A85E1FD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6BF23E58-8D8A-86C7-1270-1C2B6BD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6C9226-1E1E-0B18-D51A-D489C8EFCBDB}"/>
              </a:ext>
            </a:extLst>
          </p:cNvPr>
          <p:cNvSpPr txBox="1"/>
          <p:nvPr/>
        </p:nvSpPr>
        <p:spPr>
          <a:xfrm>
            <a:off x="695641" y="605779"/>
            <a:ext cx="18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포트폴리오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AC8240-BC86-38E4-6E49-72C15E615F3A}"/>
              </a:ext>
            </a:extLst>
          </p:cNvPr>
          <p:cNvSpPr txBox="1"/>
          <p:nvPr/>
        </p:nvSpPr>
        <p:spPr>
          <a:xfrm>
            <a:off x="695640" y="1438275"/>
            <a:ext cx="402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정합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F6F72F-107C-1E09-879D-A2C6C732A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81" y="1941678"/>
            <a:ext cx="5393619" cy="3117259"/>
          </a:xfrm>
          <a:prstGeom prst="rect">
            <a:avLst/>
          </a:prstGeom>
        </p:spPr>
      </p:pic>
      <p:pic>
        <p:nvPicPr>
          <p:cNvPr id="4" name="Picture 0">
            <a:extLst>
              <a:ext uri="{FF2B5EF4-FFF2-40B4-BE49-F238E27FC236}">
                <a16:creationId xmlns:a16="http://schemas.microsoft.com/office/drawing/2014/main" id="{32F6D039-F488-A255-33CF-AE4E33D64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371" y="1241745"/>
            <a:ext cx="4483989" cy="15406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C06075F-E2CC-47AD-22E8-329D40F89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721" y="2986615"/>
            <a:ext cx="1634744" cy="13232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94FBDA0-3B7F-093B-C9BD-8380587080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2185" y="2986615"/>
            <a:ext cx="1634744" cy="13232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9FD80865-E2A1-7752-C7C2-B6ED98A28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3624" y="4590261"/>
            <a:ext cx="1634744" cy="1213993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9DA46E4-F1E5-A85C-D2BC-26D7FFE47D06}"/>
              </a:ext>
            </a:extLst>
          </p:cNvPr>
          <p:cNvGrpSpPr/>
          <p:nvPr/>
        </p:nvGrpSpPr>
        <p:grpSpPr>
          <a:xfrm>
            <a:off x="1034019" y="6025736"/>
            <a:ext cx="10123982" cy="571499"/>
            <a:chOff x="-126957" y="5695589"/>
            <a:chExt cx="10123982" cy="571499"/>
          </a:xfrm>
        </p:grpSpPr>
        <p:sp>
          <p:nvSpPr>
            <p:cNvPr id="11" name="직사각형 133">
              <a:extLst>
                <a:ext uri="{FF2B5EF4-FFF2-40B4-BE49-F238E27FC236}">
                  <a16:creationId xmlns:a16="http://schemas.microsoft.com/office/drawing/2014/main" id="{8DD09036-0A0A-D18E-BF97-C3863F7CE406}"/>
                </a:ext>
              </a:extLst>
            </p:cNvPr>
            <p:cNvSpPr/>
            <p:nvPr/>
          </p:nvSpPr>
          <p:spPr>
            <a:xfrm>
              <a:off x="1100705" y="5844920"/>
              <a:ext cx="8896320" cy="415719"/>
            </a:xfrm>
            <a:custGeom>
              <a:avLst/>
              <a:gdLst>
                <a:gd name="connsiteX0" fmla="*/ 0 w 4664430"/>
                <a:gd name="connsiteY0" fmla="*/ 0 h 465933"/>
                <a:gd name="connsiteX1" fmla="*/ 4664430 w 4664430"/>
                <a:gd name="connsiteY1" fmla="*/ 0 h 465933"/>
                <a:gd name="connsiteX2" fmla="*/ 4664430 w 4664430"/>
                <a:gd name="connsiteY2" fmla="*/ 465933 h 465933"/>
                <a:gd name="connsiteX3" fmla="*/ 0 w 4664430"/>
                <a:gd name="connsiteY3" fmla="*/ 465933 h 465933"/>
                <a:gd name="connsiteX4" fmla="*/ 0 w 4664430"/>
                <a:gd name="connsiteY4" fmla="*/ 0 h 465933"/>
                <a:gd name="connsiteX0" fmla="*/ 79375 w 4664430"/>
                <a:gd name="connsiteY0" fmla="*/ 0 h 465933"/>
                <a:gd name="connsiteX1" fmla="*/ 4664430 w 4664430"/>
                <a:gd name="connsiteY1" fmla="*/ 0 h 465933"/>
                <a:gd name="connsiteX2" fmla="*/ 4664430 w 4664430"/>
                <a:gd name="connsiteY2" fmla="*/ 465933 h 465933"/>
                <a:gd name="connsiteX3" fmla="*/ 0 w 4664430"/>
                <a:gd name="connsiteY3" fmla="*/ 465933 h 465933"/>
                <a:gd name="connsiteX4" fmla="*/ 79375 w 4664430"/>
                <a:gd name="connsiteY4" fmla="*/ 0 h 4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4430" h="465933">
                  <a:moveTo>
                    <a:pt x="79375" y="0"/>
                  </a:moveTo>
                  <a:lnTo>
                    <a:pt x="4664430" y="0"/>
                  </a:lnTo>
                  <a:lnTo>
                    <a:pt x="4664430" y="465933"/>
                  </a:lnTo>
                  <a:lnTo>
                    <a:pt x="0" y="465933"/>
                  </a:lnTo>
                  <a:lnTo>
                    <a:pt x="79375" y="0"/>
                  </a:lnTo>
                  <a:close/>
                </a:path>
              </a:pathLst>
            </a:custGeom>
            <a:solidFill>
              <a:srgbClr val="E6E6E6">
                <a:lumMod val="50000"/>
              </a:srgbClr>
            </a:solidFill>
            <a:ln>
              <a:noFill/>
            </a:ln>
          </p:spPr>
          <p:txBody>
            <a:bodyPr wrap="square" lIns="78226" tIns="39113" rIns="78226" bIns="39113" anchor="ctr">
              <a:noAutofit/>
            </a:bodyPr>
            <a:lstStyle/>
            <a:p>
              <a:pPr marL="0" marR="0" lvl="0" indent="0" algn="ctr" defTabSz="1017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Tx/>
                <a:buFontTx/>
                <a:buNone/>
                <a:tabLst/>
                <a:defRPr/>
              </a:pP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라이다 </a:t>
              </a:r>
              <a:r>
                <a:rPr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(3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차원 점 데이터</a:t>
              </a:r>
              <a:r>
                <a:rPr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)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를 </a:t>
              </a:r>
              <a:r>
                <a:rPr lang="ko-KR" altLang="en-US" sz="1384" b="1" kern="0" spc="-30" dirty="0" err="1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보간을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 통하여 이미지형태로 변환 후 열 영상과</a:t>
              </a:r>
              <a:endParaRPr lang="en-US" altLang="ko-KR" sz="1384" b="1" kern="0" spc="-30" dirty="0">
                <a:ln>
                  <a:solidFill>
                    <a:srgbClr val="F47211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20603020101020101" pitchFamily="18" charset="-127"/>
                <a:ea typeface="맑은 고딕" panose="02020603020101020101" pitchFamily="18" charset="-127"/>
              </a:endParaRPr>
            </a:p>
            <a:p>
              <a:pPr marL="0" marR="0" lvl="0" indent="0" algn="ctr" defTabSz="1017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Tx/>
                <a:buFontTx/>
                <a:buNone/>
                <a:tabLst/>
                <a:defRPr/>
              </a:pPr>
              <a:r>
                <a:rPr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Calibration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을 통하여 이미지를 정합 시킴</a:t>
              </a:r>
              <a:endParaRPr kumimoji="0" lang="ko-KR" altLang="en-US" sz="1384" b="1" kern="0" spc="-30" dirty="0">
                <a:ln>
                  <a:solidFill>
                    <a:srgbClr val="F47211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20603020101020101" pitchFamily="18" charset="-127"/>
                <a:ea typeface="맑은 고딕" panose="02020603020101020101" pitchFamily="18" charset="-127"/>
              </a:endParaRPr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7D5916BE-B1D9-0093-84BF-4C46317EECD5}"/>
                </a:ext>
              </a:extLst>
            </p:cNvPr>
            <p:cNvSpPr/>
            <p:nvPr/>
          </p:nvSpPr>
          <p:spPr>
            <a:xfrm rot="17670673">
              <a:off x="905810" y="5845844"/>
              <a:ext cx="541303" cy="240793"/>
            </a:xfrm>
            <a:prstGeom prst="parallelogram">
              <a:avLst>
                <a:gd name="adj" fmla="val 59714"/>
              </a:avLst>
            </a:prstGeom>
            <a:solidFill>
              <a:srgbClr val="3C7ADE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50800" algn="l" rotWithShape="0">
                <a:prstClr val="black">
                  <a:alpha val="31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0899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92" b="0" i="0" u="none" strike="noStrike" kern="0" cap="none" spc="0" normalizeH="0" baseline="0" noProof="0">
                <a:ln>
                  <a:solidFill>
                    <a:srgbClr val="1448A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FC0EBA17-1C8B-0B89-CB92-DA9B5B74B28C}"/>
                </a:ext>
              </a:extLst>
            </p:cNvPr>
            <p:cNvSpPr/>
            <p:nvPr/>
          </p:nvSpPr>
          <p:spPr>
            <a:xfrm>
              <a:off x="-126957" y="5846959"/>
              <a:ext cx="1474621" cy="420129"/>
            </a:xfrm>
            <a:prstGeom prst="parallelogram">
              <a:avLst>
                <a:gd name="adj" fmla="val 43951"/>
              </a:avLst>
            </a:prstGeom>
            <a:solidFill>
              <a:srgbClr val="3C7AD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50800" dir="2700000" algn="tl" rotWithShape="0">
                <a:prstClr val="black">
                  <a:alpha val="2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0899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1" u="none" strike="noStrike" kern="0" cap="none" spc="0" normalizeH="0" baseline="0" noProof="0" dirty="0">
                  <a:ln>
                    <a:solidFill>
                      <a:srgbClr val="E2602E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요 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6500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58397-BDAB-F478-151D-84DCE6EB0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6B83FE41-E171-59B8-330A-B6DD98C238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A699EC-8C09-62A3-5327-1F027C1E4BA3}"/>
              </a:ext>
            </a:extLst>
          </p:cNvPr>
          <p:cNvSpPr txBox="1"/>
          <p:nvPr/>
        </p:nvSpPr>
        <p:spPr>
          <a:xfrm>
            <a:off x="695641" y="605779"/>
            <a:ext cx="18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포트폴리오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64E201-45E7-7467-5376-361C6D646B36}"/>
              </a:ext>
            </a:extLst>
          </p:cNvPr>
          <p:cNvSpPr txBox="1"/>
          <p:nvPr/>
        </p:nvSpPr>
        <p:spPr>
          <a:xfrm>
            <a:off x="695640" y="1438275"/>
            <a:ext cx="402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모델 </a:t>
            </a:r>
            <a:r>
              <a:rPr lang="ko-KR" altLang="en-US" b="1" dirty="0"/>
              <a:t>학습 </a:t>
            </a:r>
            <a:r>
              <a:rPr lang="en-US" altLang="ko-KR" b="1" dirty="0"/>
              <a:t>(</a:t>
            </a:r>
            <a:r>
              <a:rPr lang="ko-KR" altLang="en-US" b="1" dirty="0" err="1"/>
              <a:t>하이퍼</a:t>
            </a:r>
            <a:r>
              <a:rPr lang="ko-KR" altLang="en-US" b="1" dirty="0"/>
              <a:t> 파라미터 튜닝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C6A8CF-9CA8-07B8-4D2A-0DD56CD8B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861" y="2083093"/>
            <a:ext cx="4674027" cy="334186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29B0A46-855B-BB48-E2E9-F06AF22ED3C6}"/>
              </a:ext>
            </a:extLst>
          </p:cNvPr>
          <p:cNvGrpSpPr/>
          <p:nvPr/>
        </p:nvGrpSpPr>
        <p:grpSpPr>
          <a:xfrm>
            <a:off x="425031" y="2083093"/>
            <a:ext cx="6566718" cy="3227234"/>
            <a:chOff x="518320" y="1310172"/>
            <a:chExt cx="10575765" cy="5197494"/>
          </a:xfrm>
        </p:grpSpPr>
        <p:pic>
          <p:nvPicPr>
            <p:cNvPr id="21" name="Picture 22">
              <a:extLst>
                <a:ext uri="{FF2B5EF4-FFF2-40B4-BE49-F238E27FC236}">
                  <a16:creationId xmlns:a16="http://schemas.microsoft.com/office/drawing/2014/main" id="{F40529C8-E5BF-E5BB-3AA6-4233FCD22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9865" y="1386023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24">
              <a:extLst>
                <a:ext uri="{FF2B5EF4-FFF2-40B4-BE49-F238E27FC236}">
                  <a16:creationId xmlns:a16="http://schemas.microsoft.com/office/drawing/2014/main" id="{746CBA2E-F49D-4275-A0BA-1EA8F2E7C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0249" y="1386023"/>
              <a:ext cx="1426175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3" name="Picture 23">
              <a:extLst>
                <a:ext uri="{FF2B5EF4-FFF2-40B4-BE49-F238E27FC236}">
                  <a16:creationId xmlns:a16="http://schemas.microsoft.com/office/drawing/2014/main" id="{CF7CB8AD-A53D-00F1-00EB-D0A584458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4882" y="1387054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Picture 13">
              <a:extLst>
                <a:ext uri="{FF2B5EF4-FFF2-40B4-BE49-F238E27FC236}">
                  <a16:creationId xmlns:a16="http://schemas.microsoft.com/office/drawing/2014/main" id="{C80AF34B-1DA1-6B1D-A27F-E7A79E0D8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3881" y="1386023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5" name="Picture 26">
              <a:extLst>
                <a:ext uri="{FF2B5EF4-FFF2-40B4-BE49-F238E27FC236}">
                  <a16:creationId xmlns:a16="http://schemas.microsoft.com/office/drawing/2014/main" id="{94EA8948-873F-1998-50E6-D06915F43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59080" y="1379100"/>
              <a:ext cx="1426175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6" name="Picture 28">
              <a:extLst>
                <a:ext uri="{FF2B5EF4-FFF2-40B4-BE49-F238E27FC236}">
                  <a16:creationId xmlns:a16="http://schemas.microsoft.com/office/drawing/2014/main" id="{D07D6291-97B0-2C69-1463-3E564DE74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67909" y="1386023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7" name="Picture 30">
              <a:extLst>
                <a:ext uri="{FF2B5EF4-FFF2-40B4-BE49-F238E27FC236}">
                  <a16:creationId xmlns:a16="http://schemas.microsoft.com/office/drawing/2014/main" id="{23618119-709D-F7A1-0804-A1C61750C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29865" y="2374908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8" name="Picture 32">
              <a:extLst>
                <a:ext uri="{FF2B5EF4-FFF2-40B4-BE49-F238E27FC236}">
                  <a16:creationId xmlns:a16="http://schemas.microsoft.com/office/drawing/2014/main" id="{DFF7374C-FE26-426B-3C17-ED0117FB3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50249" y="2372991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9" name="Picture 34">
              <a:extLst>
                <a:ext uri="{FF2B5EF4-FFF2-40B4-BE49-F238E27FC236}">
                  <a16:creationId xmlns:a16="http://schemas.microsoft.com/office/drawing/2014/main" id="{34B4D6F9-37B7-C00C-F04A-E4C2F87E0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59521" y="2372991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0" name="Picture 36">
              <a:extLst>
                <a:ext uri="{FF2B5EF4-FFF2-40B4-BE49-F238E27FC236}">
                  <a16:creationId xmlns:a16="http://schemas.microsoft.com/office/drawing/2014/main" id="{A9DEDA1A-0BD1-CD84-DC57-A035E4B2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667909" y="2372991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1" name="Picture 38">
              <a:extLst>
                <a:ext uri="{FF2B5EF4-FFF2-40B4-BE49-F238E27FC236}">
                  <a16:creationId xmlns:a16="http://schemas.microsoft.com/office/drawing/2014/main" id="{2330D4E7-F734-93F3-03BD-27C37F41D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29865" y="3366882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2" name="Picture 40">
              <a:extLst>
                <a:ext uri="{FF2B5EF4-FFF2-40B4-BE49-F238E27FC236}">
                  <a16:creationId xmlns:a16="http://schemas.microsoft.com/office/drawing/2014/main" id="{4F941C1C-0A7B-16F6-3674-9B77ECE12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50249" y="3366882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3" name="Picture 42">
              <a:extLst>
                <a:ext uri="{FF2B5EF4-FFF2-40B4-BE49-F238E27FC236}">
                  <a16:creationId xmlns:a16="http://schemas.microsoft.com/office/drawing/2014/main" id="{7783D54C-4C9D-65F7-5034-2D6D4ED12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959079" y="3358928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Picture 44">
              <a:extLst>
                <a:ext uri="{FF2B5EF4-FFF2-40B4-BE49-F238E27FC236}">
                  <a16:creationId xmlns:a16="http://schemas.microsoft.com/office/drawing/2014/main" id="{9680E687-1E3F-7DAB-A361-4730C6A63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667909" y="3358928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5" name="Picture 7">
              <a:extLst>
                <a:ext uri="{FF2B5EF4-FFF2-40B4-BE49-F238E27FC236}">
                  <a16:creationId xmlns:a16="http://schemas.microsoft.com/office/drawing/2014/main" id="{AC138D59-70A5-BC3B-66C2-B96C2818D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667909" y="4352110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6" name="Picture 14">
              <a:extLst>
                <a:ext uri="{FF2B5EF4-FFF2-40B4-BE49-F238E27FC236}">
                  <a16:creationId xmlns:a16="http://schemas.microsoft.com/office/drawing/2014/main" id="{80D218E5-F057-D95B-D1E6-38DB98350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83881" y="2374908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7" name="Picture 15">
              <a:extLst>
                <a:ext uri="{FF2B5EF4-FFF2-40B4-BE49-F238E27FC236}">
                  <a16:creationId xmlns:a16="http://schemas.microsoft.com/office/drawing/2014/main" id="{45DD5994-CC77-6F56-998E-4AE846288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83881" y="3363509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8" name="Picture 16">
              <a:extLst>
                <a:ext uri="{FF2B5EF4-FFF2-40B4-BE49-F238E27FC236}">
                  <a16:creationId xmlns:a16="http://schemas.microsoft.com/office/drawing/2014/main" id="{7CA2CEED-30CC-3D8B-193E-1235AC858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83881" y="5340711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9" name="Picture 17">
              <a:extLst>
                <a:ext uri="{FF2B5EF4-FFF2-40B4-BE49-F238E27FC236}">
                  <a16:creationId xmlns:a16="http://schemas.microsoft.com/office/drawing/2014/main" id="{39E15A0D-E193-3DE8-E3B4-8AFF2D56B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83881" y="4352110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0" name="Picture 24">
              <a:extLst>
                <a:ext uri="{FF2B5EF4-FFF2-40B4-BE49-F238E27FC236}">
                  <a16:creationId xmlns:a16="http://schemas.microsoft.com/office/drawing/2014/main" id="{2C661EC0-731C-28E3-44C9-5D631AD0A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414854" y="2372991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1" name="Picture 25">
              <a:extLst>
                <a:ext uri="{FF2B5EF4-FFF2-40B4-BE49-F238E27FC236}">
                  <a16:creationId xmlns:a16="http://schemas.microsoft.com/office/drawing/2014/main" id="{A24B91F0-CB17-95F1-E212-76E9164B5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414854" y="3366882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2" name="Picture 26">
              <a:extLst>
                <a:ext uri="{FF2B5EF4-FFF2-40B4-BE49-F238E27FC236}">
                  <a16:creationId xmlns:a16="http://schemas.microsoft.com/office/drawing/2014/main" id="{33D76B94-268D-DB06-8A1D-B6C240EC7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415944" y="4352110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3" name="Picture 27">
              <a:extLst>
                <a:ext uri="{FF2B5EF4-FFF2-40B4-BE49-F238E27FC236}">
                  <a16:creationId xmlns:a16="http://schemas.microsoft.com/office/drawing/2014/main" id="{D51E97EB-F093-6219-34A2-97DB29653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414854" y="5337338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5" name="Picture 45">
              <a:extLst>
                <a:ext uri="{FF2B5EF4-FFF2-40B4-BE49-F238E27FC236}">
                  <a16:creationId xmlns:a16="http://schemas.microsoft.com/office/drawing/2014/main" id="{3983187B-153F-FA55-B676-49DB1AD1A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527131" y="5337338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6" name="Picture 46">
              <a:extLst>
                <a:ext uri="{FF2B5EF4-FFF2-40B4-BE49-F238E27FC236}">
                  <a16:creationId xmlns:a16="http://schemas.microsoft.com/office/drawing/2014/main" id="{5171DF9F-385C-F7EC-CF96-004634605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529865" y="4353053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7" name="Picture 47">
              <a:extLst>
                <a:ext uri="{FF2B5EF4-FFF2-40B4-BE49-F238E27FC236}">
                  <a16:creationId xmlns:a16="http://schemas.microsoft.com/office/drawing/2014/main" id="{74548E51-9465-EF1C-47DE-5CBB508C1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243145" y="5361343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8" name="Picture 48">
              <a:extLst>
                <a:ext uri="{FF2B5EF4-FFF2-40B4-BE49-F238E27FC236}">
                  <a16:creationId xmlns:a16="http://schemas.microsoft.com/office/drawing/2014/main" id="{490E426D-7D4E-7DB9-0C3C-633ECFDBE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250249" y="4360773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9" name="Picture 49">
              <a:extLst>
                <a:ext uri="{FF2B5EF4-FFF2-40B4-BE49-F238E27FC236}">
                  <a16:creationId xmlns:a16="http://schemas.microsoft.com/office/drawing/2014/main" id="{C86C7DAA-1C7A-4260-0BF7-2A1F8984C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7959079" y="5353175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0" name="Picture 50">
              <a:extLst>
                <a:ext uri="{FF2B5EF4-FFF2-40B4-BE49-F238E27FC236}">
                  <a16:creationId xmlns:a16="http://schemas.microsoft.com/office/drawing/2014/main" id="{E97566C5-07A0-46C9-0017-015D5D67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7959521" y="4357994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1" name="Picture 51">
              <a:extLst>
                <a:ext uri="{FF2B5EF4-FFF2-40B4-BE49-F238E27FC236}">
                  <a16:creationId xmlns:a16="http://schemas.microsoft.com/office/drawing/2014/main" id="{FA7DCABE-DAC1-5808-2025-06A3BE19C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9667909" y="5337338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DECADF8-A125-D8DE-F89B-7AE2B4BD8B3F}"/>
                </a:ext>
              </a:extLst>
            </p:cNvPr>
            <p:cNvGrpSpPr/>
            <p:nvPr/>
          </p:nvGrpSpPr>
          <p:grpSpPr>
            <a:xfrm>
              <a:off x="4174733" y="1310172"/>
              <a:ext cx="58189" cy="5142966"/>
              <a:chOff x="4443153" y="1074954"/>
              <a:chExt cx="58189" cy="5142966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55B4EBAC-EAC4-3F71-BDCA-6FCD312A75FD}"/>
                  </a:ext>
                </a:extLst>
              </p:cNvPr>
              <p:cNvCxnSpPr/>
              <p:nvPr/>
            </p:nvCxnSpPr>
            <p:spPr>
              <a:xfrm>
                <a:off x="4443153" y="1074954"/>
                <a:ext cx="0" cy="5142966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553BBA65-4DA3-5927-1B01-78C4097C7291}"/>
                  </a:ext>
                </a:extLst>
              </p:cNvPr>
              <p:cNvCxnSpPr/>
              <p:nvPr/>
            </p:nvCxnSpPr>
            <p:spPr>
              <a:xfrm>
                <a:off x="4501342" y="1074954"/>
                <a:ext cx="0" cy="5142966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03B176C-3D39-2BDF-1989-6581A8313AE5}"/>
                </a:ext>
              </a:extLst>
            </p:cNvPr>
            <p:cNvSpPr txBox="1"/>
            <p:nvPr/>
          </p:nvSpPr>
          <p:spPr>
            <a:xfrm>
              <a:off x="883882" y="6309394"/>
              <a:ext cx="1419074" cy="19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" b="1" dirty="0"/>
                <a:t>주간 광학 영상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C83C0CB-556E-902A-6755-780DACD844AE}"/>
                </a:ext>
              </a:extLst>
            </p:cNvPr>
            <p:cNvSpPr txBox="1"/>
            <p:nvPr/>
          </p:nvSpPr>
          <p:spPr>
            <a:xfrm>
              <a:off x="2414853" y="6309394"/>
              <a:ext cx="1419074" cy="19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" b="1" dirty="0"/>
                <a:t>야간 합성 영상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20BA05-7F9D-C9AB-6081-2A99CFE644CF}"/>
                </a:ext>
              </a:extLst>
            </p:cNvPr>
            <p:cNvSpPr txBox="1"/>
            <p:nvPr/>
          </p:nvSpPr>
          <p:spPr>
            <a:xfrm>
              <a:off x="4501177" y="6309394"/>
              <a:ext cx="1419074" cy="19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" b="1" dirty="0"/>
                <a:t>CycleGAN</a:t>
              </a:r>
              <a:endParaRPr lang="ko-KR" altLang="en-US" sz="2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0DFBA22-C916-8DC3-4B54-B60BC963EE36}"/>
                </a:ext>
              </a:extLst>
            </p:cNvPr>
            <p:cNvSpPr txBox="1"/>
            <p:nvPr/>
          </p:nvSpPr>
          <p:spPr>
            <a:xfrm>
              <a:off x="6246696" y="6309394"/>
              <a:ext cx="1419074" cy="19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" b="1" dirty="0"/>
                <a:t>CUT</a:t>
              </a:r>
              <a:endParaRPr lang="ko-KR" altLang="en-US" sz="20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791A8AF-5B40-3F5A-9BAE-DB4530188F42}"/>
                </a:ext>
              </a:extLst>
            </p:cNvPr>
            <p:cNvSpPr txBox="1"/>
            <p:nvPr/>
          </p:nvSpPr>
          <p:spPr>
            <a:xfrm>
              <a:off x="7966181" y="6309394"/>
              <a:ext cx="1419074" cy="19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" b="1" dirty="0" err="1"/>
                <a:t>UNSB</a:t>
              </a:r>
              <a:endParaRPr lang="ko-KR" altLang="en-US" sz="200" b="1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5AC7287-F056-1F6A-0674-A029A7D35B94}"/>
                </a:ext>
              </a:extLst>
            </p:cNvPr>
            <p:cNvSpPr txBox="1"/>
            <p:nvPr/>
          </p:nvSpPr>
          <p:spPr>
            <a:xfrm>
              <a:off x="9667911" y="6309394"/>
              <a:ext cx="1419074" cy="19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" b="1" dirty="0"/>
                <a:t>CycleGAN-turbo</a:t>
              </a:r>
              <a:endParaRPr lang="ko-KR" altLang="en-US" sz="2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4C6EA68-F3CF-B8BB-1719-B9DF742B0970}"/>
                </a:ext>
              </a:extLst>
            </p:cNvPr>
            <p:cNvSpPr txBox="1"/>
            <p:nvPr/>
          </p:nvSpPr>
          <p:spPr>
            <a:xfrm>
              <a:off x="518320" y="1709065"/>
              <a:ext cx="384852" cy="272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b="1" dirty="0"/>
                <a:t>(a)</a:t>
              </a:r>
              <a:endParaRPr lang="ko-KR" altLang="en-US" sz="500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A8C3C-7A8D-E286-B219-A721C3D17453}"/>
                </a:ext>
              </a:extLst>
            </p:cNvPr>
            <p:cNvSpPr txBox="1"/>
            <p:nvPr/>
          </p:nvSpPr>
          <p:spPr>
            <a:xfrm>
              <a:off x="518320" y="2696034"/>
              <a:ext cx="384852" cy="272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b="1" dirty="0"/>
                <a:t>(b)</a:t>
              </a:r>
              <a:endParaRPr lang="ko-KR" altLang="en-US" sz="5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CC83C8-458C-231B-A8B0-DFDEE712FCE4}"/>
                </a:ext>
              </a:extLst>
            </p:cNvPr>
            <p:cNvSpPr txBox="1"/>
            <p:nvPr/>
          </p:nvSpPr>
          <p:spPr>
            <a:xfrm>
              <a:off x="518320" y="3689925"/>
              <a:ext cx="384852" cy="272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b="1" dirty="0"/>
                <a:t>(c)</a:t>
              </a:r>
              <a:endParaRPr lang="ko-KR" altLang="en-US" sz="5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E935E2D-003D-7204-1BA1-6E7739FD3A91}"/>
                </a:ext>
              </a:extLst>
            </p:cNvPr>
            <p:cNvSpPr txBox="1"/>
            <p:nvPr/>
          </p:nvSpPr>
          <p:spPr>
            <a:xfrm>
              <a:off x="518320" y="4683816"/>
              <a:ext cx="384852" cy="272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b="1" dirty="0"/>
                <a:t>(d)</a:t>
              </a:r>
              <a:endParaRPr lang="ko-KR" altLang="en-US" sz="5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1FD605C-E2DC-F8AB-5599-6C6EA38557A1}"/>
                </a:ext>
              </a:extLst>
            </p:cNvPr>
            <p:cNvSpPr txBox="1"/>
            <p:nvPr/>
          </p:nvSpPr>
          <p:spPr>
            <a:xfrm>
              <a:off x="518320" y="5663148"/>
              <a:ext cx="384852" cy="272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b="1" dirty="0"/>
                <a:t>(e)</a:t>
              </a:r>
              <a:endParaRPr lang="ko-KR" altLang="en-US" sz="500" b="1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B95171D-5DE4-D8DE-C1D4-821443C45C64}"/>
              </a:ext>
            </a:extLst>
          </p:cNvPr>
          <p:cNvGrpSpPr/>
          <p:nvPr/>
        </p:nvGrpSpPr>
        <p:grpSpPr>
          <a:xfrm>
            <a:off x="1034019" y="6025736"/>
            <a:ext cx="10123982" cy="571499"/>
            <a:chOff x="-126957" y="5695589"/>
            <a:chExt cx="10123982" cy="571499"/>
          </a:xfrm>
        </p:grpSpPr>
        <p:sp>
          <p:nvSpPr>
            <p:cNvPr id="67" name="직사각형 133">
              <a:extLst>
                <a:ext uri="{FF2B5EF4-FFF2-40B4-BE49-F238E27FC236}">
                  <a16:creationId xmlns:a16="http://schemas.microsoft.com/office/drawing/2014/main" id="{74E80728-5161-4952-FE21-D6104EF919B8}"/>
                </a:ext>
              </a:extLst>
            </p:cNvPr>
            <p:cNvSpPr/>
            <p:nvPr/>
          </p:nvSpPr>
          <p:spPr>
            <a:xfrm>
              <a:off x="1100705" y="5844920"/>
              <a:ext cx="8896320" cy="415719"/>
            </a:xfrm>
            <a:custGeom>
              <a:avLst/>
              <a:gdLst>
                <a:gd name="connsiteX0" fmla="*/ 0 w 4664430"/>
                <a:gd name="connsiteY0" fmla="*/ 0 h 465933"/>
                <a:gd name="connsiteX1" fmla="*/ 4664430 w 4664430"/>
                <a:gd name="connsiteY1" fmla="*/ 0 h 465933"/>
                <a:gd name="connsiteX2" fmla="*/ 4664430 w 4664430"/>
                <a:gd name="connsiteY2" fmla="*/ 465933 h 465933"/>
                <a:gd name="connsiteX3" fmla="*/ 0 w 4664430"/>
                <a:gd name="connsiteY3" fmla="*/ 465933 h 465933"/>
                <a:gd name="connsiteX4" fmla="*/ 0 w 4664430"/>
                <a:gd name="connsiteY4" fmla="*/ 0 h 465933"/>
                <a:gd name="connsiteX0" fmla="*/ 79375 w 4664430"/>
                <a:gd name="connsiteY0" fmla="*/ 0 h 465933"/>
                <a:gd name="connsiteX1" fmla="*/ 4664430 w 4664430"/>
                <a:gd name="connsiteY1" fmla="*/ 0 h 465933"/>
                <a:gd name="connsiteX2" fmla="*/ 4664430 w 4664430"/>
                <a:gd name="connsiteY2" fmla="*/ 465933 h 465933"/>
                <a:gd name="connsiteX3" fmla="*/ 0 w 4664430"/>
                <a:gd name="connsiteY3" fmla="*/ 465933 h 465933"/>
                <a:gd name="connsiteX4" fmla="*/ 79375 w 4664430"/>
                <a:gd name="connsiteY4" fmla="*/ 0 h 4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4430" h="465933">
                  <a:moveTo>
                    <a:pt x="79375" y="0"/>
                  </a:moveTo>
                  <a:lnTo>
                    <a:pt x="4664430" y="0"/>
                  </a:lnTo>
                  <a:lnTo>
                    <a:pt x="4664430" y="465933"/>
                  </a:lnTo>
                  <a:lnTo>
                    <a:pt x="0" y="465933"/>
                  </a:lnTo>
                  <a:lnTo>
                    <a:pt x="79375" y="0"/>
                  </a:lnTo>
                  <a:close/>
                </a:path>
              </a:pathLst>
            </a:custGeom>
            <a:solidFill>
              <a:srgbClr val="E6E6E6">
                <a:lumMod val="50000"/>
              </a:srgbClr>
            </a:solidFill>
            <a:ln>
              <a:noFill/>
            </a:ln>
          </p:spPr>
          <p:txBody>
            <a:bodyPr wrap="square" lIns="78226" tIns="39113" rIns="78226" bIns="39113" anchor="ctr">
              <a:noAutofit/>
            </a:bodyPr>
            <a:lstStyle/>
            <a:p>
              <a:pPr marL="0" marR="0" lvl="0" indent="0" algn="ctr" defTabSz="1017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Tx/>
                <a:buFontTx/>
                <a:buNone/>
                <a:tabLst/>
                <a:defRPr/>
              </a:pP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야간 라이다</a:t>
              </a:r>
              <a:r>
                <a:rPr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(Train A), 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주간 </a:t>
              </a:r>
              <a:r>
                <a:rPr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RGB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영상</a:t>
              </a:r>
              <a:r>
                <a:rPr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(Train B)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를 비지도 학습 방식을 통하여 학습시키고</a:t>
              </a:r>
              <a:endParaRPr lang="en-US" altLang="ko-KR" sz="1384" b="1" kern="0" spc="-30" dirty="0">
                <a:ln>
                  <a:solidFill>
                    <a:srgbClr val="F47211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20603020101020101" pitchFamily="18" charset="-127"/>
                <a:ea typeface="맑은 고딕" panose="02020603020101020101" pitchFamily="18" charset="-127"/>
              </a:endParaRPr>
            </a:p>
            <a:p>
              <a:pPr marL="0" marR="0" lvl="0" indent="0" algn="ctr" defTabSz="1017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Tx/>
                <a:buFontTx/>
                <a:buNone/>
                <a:tabLst/>
                <a:defRPr/>
              </a:pP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수 차례의 실험을 통하여 적합한 </a:t>
              </a:r>
              <a:r>
                <a:rPr lang="ko-KR" altLang="en-US" sz="1384" b="1" kern="0" spc="-30" dirty="0" err="1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하이퍼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 파라미터를 도출합니다</a:t>
              </a:r>
              <a:r>
                <a:rPr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.</a:t>
              </a:r>
              <a:endParaRPr kumimoji="0" lang="ko-KR" altLang="en-US" sz="1384" b="1" kern="0" spc="-30" dirty="0">
                <a:ln>
                  <a:solidFill>
                    <a:srgbClr val="F47211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20603020101020101" pitchFamily="18" charset="-127"/>
                <a:ea typeface="맑은 고딕" panose="02020603020101020101" pitchFamily="18" charset="-127"/>
              </a:endParaRPr>
            </a:p>
          </p:txBody>
        </p:sp>
        <p:sp>
          <p:nvSpPr>
            <p:cNvPr id="68" name="평행 사변형 67">
              <a:extLst>
                <a:ext uri="{FF2B5EF4-FFF2-40B4-BE49-F238E27FC236}">
                  <a16:creationId xmlns:a16="http://schemas.microsoft.com/office/drawing/2014/main" id="{FB520458-0706-C44D-BA7E-D6BFB94CDA65}"/>
                </a:ext>
              </a:extLst>
            </p:cNvPr>
            <p:cNvSpPr/>
            <p:nvPr/>
          </p:nvSpPr>
          <p:spPr>
            <a:xfrm rot="17670673">
              <a:off x="905810" y="5845844"/>
              <a:ext cx="541303" cy="240793"/>
            </a:xfrm>
            <a:prstGeom prst="parallelogram">
              <a:avLst>
                <a:gd name="adj" fmla="val 59714"/>
              </a:avLst>
            </a:prstGeom>
            <a:solidFill>
              <a:srgbClr val="3C7ADE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50800" algn="l" rotWithShape="0">
                <a:prstClr val="black">
                  <a:alpha val="31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0899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92" b="0" i="0" u="none" strike="noStrike" kern="0" cap="none" spc="0" normalizeH="0" baseline="0" noProof="0">
                <a:ln>
                  <a:solidFill>
                    <a:srgbClr val="1448A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69" name="평행 사변형 68">
              <a:extLst>
                <a:ext uri="{FF2B5EF4-FFF2-40B4-BE49-F238E27FC236}">
                  <a16:creationId xmlns:a16="http://schemas.microsoft.com/office/drawing/2014/main" id="{57122427-F68E-70B3-7033-360ED080C52F}"/>
                </a:ext>
              </a:extLst>
            </p:cNvPr>
            <p:cNvSpPr/>
            <p:nvPr/>
          </p:nvSpPr>
          <p:spPr>
            <a:xfrm>
              <a:off x="-126957" y="5846959"/>
              <a:ext cx="1474621" cy="420129"/>
            </a:xfrm>
            <a:prstGeom prst="parallelogram">
              <a:avLst>
                <a:gd name="adj" fmla="val 43951"/>
              </a:avLst>
            </a:prstGeom>
            <a:solidFill>
              <a:srgbClr val="3C7AD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50800" dir="2700000" algn="tl" rotWithShape="0">
                <a:prstClr val="black">
                  <a:alpha val="2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0899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1" u="none" strike="noStrike" kern="0" cap="none" spc="0" normalizeH="0" baseline="0" noProof="0" dirty="0">
                  <a:ln>
                    <a:solidFill>
                      <a:srgbClr val="E2602E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요 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14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F2B97-7DA4-6262-F896-9CA280C3A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274A1392-C954-28C9-6C62-A7AB127DD9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6FBB86-6C7E-702A-5508-4474F8D00AFD}"/>
              </a:ext>
            </a:extLst>
          </p:cNvPr>
          <p:cNvSpPr txBox="1"/>
          <p:nvPr/>
        </p:nvSpPr>
        <p:spPr>
          <a:xfrm>
            <a:off x="695641" y="605779"/>
            <a:ext cx="18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포트폴리오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6D110-36C2-0915-D7DB-B8507EA354E5}"/>
              </a:ext>
            </a:extLst>
          </p:cNvPr>
          <p:cNvSpPr txBox="1"/>
          <p:nvPr/>
        </p:nvSpPr>
        <p:spPr>
          <a:xfrm>
            <a:off x="695640" y="1438275"/>
            <a:ext cx="402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모델 활용 </a:t>
            </a:r>
            <a:r>
              <a:rPr lang="en-US" altLang="ko-KR" b="1" dirty="0"/>
              <a:t>(</a:t>
            </a:r>
            <a:r>
              <a:rPr lang="ko-KR" altLang="en-US" b="1" dirty="0"/>
              <a:t>라이다 컬러화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6C990AF1-8630-1738-02CD-832EA74DB1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87" r="15421"/>
          <a:stretch>
            <a:fillRect/>
          </a:stretch>
        </p:blipFill>
        <p:spPr>
          <a:xfrm>
            <a:off x="268458" y="2284082"/>
            <a:ext cx="2993741" cy="286698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0">
            <a:extLst>
              <a:ext uri="{FF2B5EF4-FFF2-40B4-BE49-F238E27FC236}">
                <a16:creationId xmlns:a16="http://schemas.microsoft.com/office/drawing/2014/main" id="{FA1007AB-4696-CC82-1E9D-AC10F1EBE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623" y="2037797"/>
            <a:ext cx="4483989" cy="15406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A44E5101-91E9-6A57-730B-209D734E26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1862"/>
          <a:stretch>
            <a:fillRect/>
          </a:stretch>
        </p:blipFill>
        <p:spPr>
          <a:xfrm>
            <a:off x="3642623" y="3638143"/>
            <a:ext cx="2875026" cy="230492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1E2656-1BBF-D7B8-025A-5D35C29D7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262" y="3668769"/>
            <a:ext cx="5147605" cy="214605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639C03-DEB5-AD11-1314-D2D7DB6FC467}"/>
              </a:ext>
            </a:extLst>
          </p:cNvPr>
          <p:cNvGrpSpPr/>
          <p:nvPr/>
        </p:nvGrpSpPr>
        <p:grpSpPr>
          <a:xfrm>
            <a:off x="1034019" y="6025736"/>
            <a:ext cx="10123982" cy="571499"/>
            <a:chOff x="-126957" y="5695589"/>
            <a:chExt cx="10123982" cy="571499"/>
          </a:xfrm>
        </p:grpSpPr>
        <p:sp>
          <p:nvSpPr>
            <p:cNvPr id="14" name="직사각형 133">
              <a:extLst>
                <a:ext uri="{FF2B5EF4-FFF2-40B4-BE49-F238E27FC236}">
                  <a16:creationId xmlns:a16="http://schemas.microsoft.com/office/drawing/2014/main" id="{B2E275C9-C782-F8CB-8184-41F243C50A3B}"/>
                </a:ext>
              </a:extLst>
            </p:cNvPr>
            <p:cNvSpPr/>
            <p:nvPr/>
          </p:nvSpPr>
          <p:spPr>
            <a:xfrm>
              <a:off x="1100705" y="5844920"/>
              <a:ext cx="8896320" cy="415719"/>
            </a:xfrm>
            <a:custGeom>
              <a:avLst/>
              <a:gdLst>
                <a:gd name="connsiteX0" fmla="*/ 0 w 4664430"/>
                <a:gd name="connsiteY0" fmla="*/ 0 h 465933"/>
                <a:gd name="connsiteX1" fmla="*/ 4664430 w 4664430"/>
                <a:gd name="connsiteY1" fmla="*/ 0 h 465933"/>
                <a:gd name="connsiteX2" fmla="*/ 4664430 w 4664430"/>
                <a:gd name="connsiteY2" fmla="*/ 465933 h 465933"/>
                <a:gd name="connsiteX3" fmla="*/ 0 w 4664430"/>
                <a:gd name="connsiteY3" fmla="*/ 465933 h 465933"/>
                <a:gd name="connsiteX4" fmla="*/ 0 w 4664430"/>
                <a:gd name="connsiteY4" fmla="*/ 0 h 465933"/>
                <a:gd name="connsiteX0" fmla="*/ 79375 w 4664430"/>
                <a:gd name="connsiteY0" fmla="*/ 0 h 465933"/>
                <a:gd name="connsiteX1" fmla="*/ 4664430 w 4664430"/>
                <a:gd name="connsiteY1" fmla="*/ 0 h 465933"/>
                <a:gd name="connsiteX2" fmla="*/ 4664430 w 4664430"/>
                <a:gd name="connsiteY2" fmla="*/ 465933 h 465933"/>
                <a:gd name="connsiteX3" fmla="*/ 0 w 4664430"/>
                <a:gd name="connsiteY3" fmla="*/ 465933 h 465933"/>
                <a:gd name="connsiteX4" fmla="*/ 79375 w 4664430"/>
                <a:gd name="connsiteY4" fmla="*/ 0 h 4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4430" h="465933">
                  <a:moveTo>
                    <a:pt x="79375" y="0"/>
                  </a:moveTo>
                  <a:lnTo>
                    <a:pt x="4664430" y="0"/>
                  </a:lnTo>
                  <a:lnTo>
                    <a:pt x="4664430" y="465933"/>
                  </a:lnTo>
                  <a:lnTo>
                    <a:pt x="0" y="465933"/>
                  </a:lnTo>
                  <a:lnTo>
                    <a:pt x="79375" y="0"/>
                  </a:lnTo>
                  <a:close/>
                </a:path>
              </a:pathLst>
            </a:custGeom>
            <a:solidFill>
              <a:srgbClr val="E6E6E6">
                <a:lumMod val="50000"/>
              </a:srgbClr>
            </a:solidFill>
            <a:ln>
              <a:noFill/>
            </a:ln>
          </p:spPr>
          <p:txBody>
            <a:bodyPr wrap="square" lIns="78226" tIns="39113" rIns="78226" bIns="39113" anchor="ctr">
              <a:noAutofit/>
            </a:bodyPr>
            <a:lstStyle/>
            <a:p>
              <a:pPr marL="0" marR="0" lvl="0" indent="0" algn="ctr" defTabSz="1017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Tx/>
                <a:buFontTx/>
                <a:buNone/>
                <a:tabLst/>
                <a:defRPr/>
              </a:pP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학습모델 결과를 통해 얻은 이미지</a:t>
              </a:r>
              <a:r>
                <a:rPr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(Fake RGB)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와 원본 </a:t>
              </a:r>
              <a:r>
                <a:rPr lang="ko-KR" altLang="en-US" sz="1384" b="1" kern="0" spc="-30" dirty="0" err="1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라이다간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 기하는 동일하여</a:t>
              </a:r>
              <a:r>
                <a:rPr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(Pix2Pix) </a:t>
              </a:r>
            </a:p>
            <a:p>
              <a:pPr marL="0" marR="0" lvl="0" indent="0" algn="ctr" defTabSz="1017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Tx/>
                <a:buFontTx/>
                <a:buNone/>
                <a:tabLst/>
                <a:defRPr/>
              </a:pP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라이다 원본에 </a:t>
              </a:r>
              <a:r>
                <a:rPr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Fake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색상을 붙여서 </a:t>
              </a:r>
              <a:r>
                <a:rPr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3D </a:t>
              </a:r>
              <a:r>
                <a:rPr lang="en-US" altLang="ko-KR" sz="1384" b="1" kern="0" spc="-30" dirty="0" err="1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PointCloud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로 생성 </a:t>
              </a:r>
              <a:endParaRPr kumimoji="0" lang="ko-KR" altLang="en-US" sz="1384" b="1" kern="0" spc="-30" dirty="0">
                <a:ln>
                  <a:solidFill>
                    <a:srgbClr val="F47211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20603020101020101" pitchFamily="18" charset="-127"/>
                <a:ea typeface="맑은 고딕" panose="02020603020101020101" pitchFamily="18" charset="-127"/>
              </a:endParaRPr>
            </a:p>
          </p:txBody>
        </p:sp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A70417B6-85C1-96F8-7139-8C738ADCF85C}"/>
                </a:ext>
              </a:extLst>
            </p:cNvPr>
            <p:cNvSpPr/>
            <p:nvPr/>
          </p:nvSpPr>
          <p:spPr>
            <a:xfrm rot="17670673">
              <a:off x="905810" y="5845844"/>
              <a:ext cx="541303" cy="240793"/>
            </a:xfrm>
            <a:prstGeom prst="parallelogram">
              <a:avLst>
                <a:gd name="adj" fmla="val 59714"/>
              </a:avLst>
            </a:prstGeom>
            <a:solidFill>
              <a:srgbClr val="3C7ADE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50800" algn="l" rotWithShape="0">
                <a:prstClr val="black">
                  <a:alpha val="31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0899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92" b="0" i="0" u="none" strike="noStrike" kern="0" cap="none" spc="0" normalizeH="0" baseline="0" noProof="0">
                <a:ln>
                  <a:solidFill>
                    <a:srgbClr val="1448A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0457D91E-C502-F813-1E5D-393DB278C116}"/>
                </a:ext>
              </a:extLst>
            </p:cNvPr>
            <p:cNvSpPr/>
            <p:nvPr/>
          </p:nvSpPr>
          <p:spPr>
            <a:xfrm>
              <a:off x="-126957" y="5846959"/>
              <a:ext cx="1474621" cy="420129"/>
            </a:xfrm>
            <a:prstGeom prst="parallelogram">
              <a:avLst>
                <a:gd name="adj" fmla="val 43951"/>
              </a:avLst>
            </a:prstGeom>
            <a:solidFill>
              <a:srgbClr val="3C7AD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50800" dir="2700000" algn="tl" rotWithShape="0">
                <a:prstClr val="black">
                  <a:alpha val="2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0899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1" u="none" strike="noStrike" kern="0" cap="none" spc="0" normalizeH="0" baseline="0" noProof="0" dirty="0">
                  <a:ln>
                    <a:solidFill>
                      <a:srgbClr val="E2602E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요 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5306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EC103-3B72-FB8E-B2AD-EA4053958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F2081E25-052E-3BFC-1742-10DD932E58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15" name="모서리가 둥근 직사각형 12">
            <a:extLst>
              <a:ext uri="{FF2B5EF4-FFF2-40B4-BE49-F238E27FC236}">
                <a16:creationId xmlns:a16="http://schemas.microsoft.com/office/drawing/2014/main" id="{286DAE90-1A0D-7B16-B2D0-38F285039207}"/>
              </a:ext>
            </a:extLst>
          </p:cNvPr>
          <p:cNvSpPr/>
          <p:nvPr/>
        </p:nvSpPr>
        <p:spPr>
          <a:xfrm>
            <a:off x="6191250" y="1348819"/>
            <a:ext cx="5648325" cy="3965939"/>
          </a:xfrm>
          <a:prstGeom prst="roundRect">
            <a:avLst>
              <a:gd name="adj" fmla="val 1345"/>
            </a:avLst>
          </a:prstGeom>
          <a:pattFill prst="nar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 cap="sq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03114" tIns="51557" rIns="103114" bIns="51557" rtlCol="0" anchor="ctr"/>
          <a:lstStyle/>
          <a:p>
            <a:pPr algn="ctr" defTabSz="1143044"/>
            <a:endParaRPr lang="ko-KR" altLang="en-US" sz="28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18EA7-2F92-5966-53B5-3ECB55AE8D56}"/>
              </a:ext>
            </a:extLst>
          </p:cNvPr>
          <p:cNvSpPr txBox="1"/>
          <p:nvPr/>
        </p:nvSpPr>
        <p:spPr>
          <a:xfrm>
            <a:off x="695641" y="605779"/>
            <a:ext cx="18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포트폴리오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7C7BAD7-F00C-BD37-4353-9313EF289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898126"/>
              </p:ext>
            </p:extLst>
          </p:nvPr>
        </p:nvGraphicFramePr>
        <p:xfrm>
          <a:off x="1073872" y="1793155"/>
          <a:ext cx="4218564" cy="1978362"/>
        </p:xfrm>
        <a:graphic>
          <a:graphicData uri="http://schemas.openxmlformats.org/drawingml/2006/table">
            <a:tbl>
              <a:tblPr/>
              <a:tblGrid>
                <a:gridCol w="1567728">
                  <a:extLst>
                    <a:ext uri="{9D8B030D-6E8A-4147-A177-3AD203B41FA5}">
                      <a16:colId xmlns:a16="http://schemas.microsoft.com/office/drawing/2014/main" val="1664139566"/>
                    </a:ext>
                  </a:extLst>
                </a:gridCol>
                <a:gridCol w="2650836">
                  <a:extLst>
                    <a:ext uri="{9D8B030D-6E8A-4147-A177-3AD203B41FA5}">
                      <a16:colId xmlns:a16="http://schemas.microsoft.com/office/drawing/2014/main" val="4036874895"/>
                    </a:ext>
                  </a:extLst>
                </a:gridCol>
              </a:tblGrid>
              <a:tr h="3731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프로젝트명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선박 모니터링 시스템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76172"/>
                  </a:ext>
                </a:extLst>
              </a:tr>
              <a:tr h="3731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프로젝트 기간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23.02~24.02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576974"/>
                  </a:ext>
                </a:extLst>
              </a:tr>
              <a:tr h="3731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프로젝트 인원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15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명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011013"/>
                  </a:ext>
                </a:extLst>
              </a:tr>
              <a:tr h="2508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각 연구기관에서 개발한 알고리즘을 통합하여 불법선박탐지 웹사이트 구축 사업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45184"/>
                  </a:ext>
                </a:extLst>
              </a:tr>
              <a:tr h="5124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담당역할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파이프라인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RestAPI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쿼리튜닝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30355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C370E1F-86E2-A84C-0940-F4703191585B}"/>
              </a:ext>
            </a:extLst>
          </p:cNvPr>
          <p:cNvSpPr txBox="1"/>
          <p:nvPr/>
        </p:nvSpPr>
        <p:spPr>
          <a:xfrm>
            <a:off x="1073872" y="1348819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기본정보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EF82B-5602-B52B-E70D-96FBE12B171A}"/>
              </a:ext>
            </a:extLst>
          </p:cNvPr>
          <p:cNvSpPr txBox="1"/>
          <p:nvPr/>
        </p:nvSpPr>
        <p:spPr>
          <a:xfrm>
            <a:off x="1073872" y="4138200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주요사항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56574-8067-870B-A579-BF4A5F786B2B}"/>
              </a:ext>
            </a:extLst>
          </p:cNvPr>
          <p:cNvSpPr txBox="1"/>
          <p:nvPr/>
        </p:nvSpPr>
        <p:spPr>
          <a:xfrm>
            <a:off x="1101581" y="4483761"/>
            <a:ext cx="362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AIS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처리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 통합 운용환경 구축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파이프라인 구축</a:t>
            </a:r>
          </a:p>
        </p:txBody>
      </p:sp>
      <p:pic>
        <p:nvPicPr>
          <p:cNvPr id="8" name="그림 7" descr="텍스트, 스크린샷, 도표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C4AC3A6-69B8-3314-9B1D-B952956A9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13" y="1799195"/>
            <a:ext cx="5170598" cy="29084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3CC550-311B-4BB9-0997-0DA2F9F5460C}"/>
              </a:ext>
            </a:extLst>
          </p:cNvPr>
          <p:cNvSpPr txBox="1"/>
          <p:nvPr/>
        </p:nvSpPr>
        <p:spPr>
          <a:xfrm>
            <a:off x="7724991" y="4814997"/>
            <a:ext cx="2580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0" i="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위성연계 접경수역 선박 모니터링 대시보드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8058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8A171-6052-C861-FB58-019353458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428762F8-DCFC-C3B2-40C5-BC74C426F6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CEC715-7665-9311-EA3D-8CBE08BD9C0A}"/>
              </a:ext>
            </a:extLst>
          </p:cNvPr>
          <p:cNvSpPr txBox="1"/>
          <p:nvPr/>
        </p:nvSpPr>
        <p:spPr>
          <a:xfrm>
            <a:off x="695641" y="605779"/>
            <a:ext cx="18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포트폴리오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F4CD6D-E265-4E83-F765-567528219678}"/>
              </a:ext>
            </a:extLst>
          </p:cNvPr>
          <p:cNvSpPr txBox="1"/>
          <p:nvPr/>
        </p:nvSpPr>
        <p:spPr>
          <a:xfrm>
            <a:off x="880689" y="1234232"/>
            <a:ext cx="118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 기술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8AC7E4-A4A8-B477-10EC-1D83B8A6830A}"/>
              </a:ext>
            </a:extLst>
          </p:cNvPr>
          <p:cNvSpPr txBox="1"/>
          <p:nvPr/>
        </p:nvSpPr>
        <p:spPr>
          <a:xfrm>
            <a:off x="880688" y="1574382"/>
            <a:ext cx="4883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Socket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Redis/Celery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0C9267-1110-817D-6989-BE2A21F53F11}"/>
              </a:ext>
            </a:extLst>
          </p:cNvPr>
          <p:cNvSpPr txBox="1"/>
          <p:nvPr/>
        </p:nvSpPr>
        <p:spPr>
          <a:xfrm>
            <a:off x="843726" y="3970815"/>
            <a:ext cx="4883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자동선박식별시스템 </a:t>
            </a:r>
            <a:r>
              <a:rPr lang="en-US" altLang="ko-KR" sz="1500" dirty="0"/>
              <a:t>AIS </a:t>
            </a:r>
            <a:r>
              <a:rPr lang="ko-KR" altLang="en-US" sz="1500" dirty="0"/>
              <a:t>데이터를 수집 정제하고</a:t>
            </a:r>
            <a:r>
              <a:rPr lang="en-US" altLang="ko-KR" sz="1500" dirty="0"/>
              <a:t>, AIS</a:t>
            </a:r>
            <a:r>
              <a:rPr lang="ko-KR" altLang="en-US" sz="1500" dirty="0"/>
              <a:t>데이터와 각 종 선박탐지 알고리즘을 통하여 불법 선박탐지 및 미 등록 선박을 탐지하고 그 결과를 </a:t>
            </a:r>
            <a:r>
              <a:rPr lang="en-US" altLang="ko-KR" sz="1500" dirty="0"/>
              <a:t>(</a:t>
            </a:r>
            <a:r>
              <a:rPr lang="ko-KR" altLang="en-US" sz="1500" dirty="0"/>
              <a:t>준</a:t>
            </a:r>
            <a:r>
              <a:rPr lang="en-US" altLang="ko-KR" sz="1500" dirty="0"/>
              <a:t>)</a:t>
            </a:r>
            <a:r>
              <a:rPr lang="ko-KR" altLang="en-US" sz="1500" dirty="0"/>
              <a:t>실시간으로 </a:t>
            </a:r>
            <a:r>
              <a:rPr lang="en-US" altLang="ko-KR" sz="1500" dirty="0" err="1"/>
              <a:t>WebSite</a:t>
            </a:r>
            <a:r>
              <a:rPr lang="ko-KR" altLang="en-US" sz="1500" dirty="0"/>
              <a:t>에 표출한다</a:t>
            </a:r>
            <a:r>
              <a:rPr lang="en-US" altLang="ko-KR" sz="15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B42D57-0667-CEBD-88BF-6F96CB2D80BB}"/>
              </a:ext>
            </a:extLst>
          </p:cNvPr>
          <p:cNvSpPr txBox="1"/>
          <p:nvPr/>
        </p:nvSpPr>
        <p:spPr>
          <a:xfrm>
            <a:off x="881952" y="3601483"/>
            <a:ext cx="118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설명</a:t>
            </a:r>
          </a:p>
        </p:txBody>
      </p:sp>
      <p:sp>
        <p:nvSpPr>
          <p:cNvPr id="2" name="모서리가 둥근 직사각형 12">
            <a:extLst>
              <a:ext uri="{FF2B5EF4-FFF2-40B4-BE49-F238E27FC236}">
                <a16:creationId xmlns:a16="http://schemas.microsoft.com/office/drawing/2014/main" id="{32CFE2C6-F4B5-E2A4-D9BD-DFACC4265D85}"/>
              </a:ext>
            </a:extLst>
          </p:cNvPr>
          <p:cNvSpPr/>
          <p:nvPr/>
        </p:nvSpPr>
        <p:spPr>
          <a:xfrm>
            <a:off x="6191250" y="1348819"/>
            <a:ext cx="5648325" cy="3965939"/>
          </a:xfrm>
          <a:prstGeom prst="roundRect">
            <a:avLst>
              <a:gd name="adj" fmla="val 1345"/>
            </a:avLst>
          </a:prstGeom>
          <a:pattFill prst="nar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 cap="sq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03114" tIns="51557" rIns="103114" bIns="51557" rtlCol="0" anchor="ctr"/>
          <a:lstStyle/>
          <a:p>
            <a:pPr algn="ctr" defTabSz="1143044"/>
            <a:endParaRPr lang="ko-KR" altLang="en-US" sz="28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텍스트, 스크린샷, 도표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DF02634-55F5-D2C2-8C26-5F1755213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13" y="1799195"/>
            <a:ext cx="5170598" cy="2908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5B7924-68BF-6D51-7D3E-43BEF40E8DF7}"/>
              </a:ext>
            </a:extLst>
          </p:cNvPr>
          <p:cNvSpPr txBox="1"/>
          <p:nvPr/>
        </p:nvSpPr>
        <p:spPr>
          <a:xfrm>
            <a:off x="7724991" y="4814997"/>
            <a:ext cx="2580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0" i="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위성연계 접경수역 선박 모니터링 대시보드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941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0FE93-23B3-B716-5CC9-05B33AA70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855673F3-8454-5808-2E31-519584330A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92B9EE-6940-0186-8332-B788EF26D421}"/>
              </a:ext>
            </a:extLst>
          </p:cNvPr>
          <p:cNvSpPr txBox="1"/>
          <p:nvPr/>
        </p:nvSpPr>
        <p:spPr>
          <a:xfrm>
            <a:off x="695641" y="605779"/>
            <a:ext cx="18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포트폴리오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29FE2D-E80E-51A8-2C91-2FB9DEDDA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888" y="1541600"/>
            <a:ext cx="6256424" cy="2822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D5CCAD-C4AB-EFA5-495B-9ADD0CEEC87F}"/>
              </a:ext>
            </a:extLst>
          </p:cNvPr>
          <p:cNvSpPr txBox="1"/>
          <p:nvPr/>
        </p:nvSpPr>
        <p:spPr>
          <a:xfrm>
            <a:off x="695640" y="1438275"/>
            <a:ext cx="402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AIS (</a:t>
            </a: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대용량</a:t>
            </a: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프로세싱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338F5-644D-B9E1-6AB4-81257AEF9DFE}"/>
              </a:ext>
            </a:extLst>
          </p:cNvPr>
          <p:cNvSpPr txBox="1"/>
          <p:nvPr/>
        </p:nvSpPr>
        <p:spPr>
          <a:xfrm>
            <a:off x="695639" y="2086105"/>
            <a:ext cx="4533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FTP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폴더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RestAPI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를 통하여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AIS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전송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Celery (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분산처리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통하여 데이터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Access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및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Reading</a:t>
            </a:r>
          </a:p>
          <a:p>
            <a:pPr marL="342900" indent="-342900">
              <a:buAutoNum type="arabicPeriod"/>
            </a:pP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테이블 </a:t>
            </a:r>
            <a:r>
              <a:rPr lang="ko-KR" altLang="en-US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파티셔닝을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통한 일별 데이터 처리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속도측정 및 분산 처리 테스트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4F710-4878-7D57-B61F-4FE8F99B0E26}"/>
              </a:ext>
            </a:extLst>
          </p:cNvPr>
          <p:cNvSpPr txBox="1"/>
          <p:nvPr/>
        </p:nvSpPr>
        <p:spPr>
          <a:xfrm>
            <a:off x="695639" y="3141368"/>
            <a:ext cx="45335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300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~2000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건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대용량 데이터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Row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증가함에 따라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Select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시간 증가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–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테이블 </a:t>
            </a:r>
            <a:r>
              <a:rPr lang="ko-KR" altLang="en-US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파티셔닝을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통한 조회속도 해결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(45~3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3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 이내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테이블 </a:t>
            </a:r>
            <a:r>
              <a:rPr lang="ko-KR" altLang="en-US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파니셔닝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where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 조회 조건이 복잡해짐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–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파티션 </a:t>
            </a:r>
            <a:r>
              <a:rPr lang="ko-KR" altLang="en-US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프루닝을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통한 성능 향상 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783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898ED-3EF6-022F-9402-7CDC36920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63E8FD9E-D3EA-C5E3-92C0-B98E2EE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82C6E1-A096-2054-AA35-9CAE09365618}"/>
              </a:ext>
            </a:extLst>
          </p:cNvPr>
          <p:cNvSpPr txBox="1"/>
          <p:nvPr/>
        </p:nvSpPr>
        <p:spPr>
          <a:xfrm>
            <a:off x="695641" y="605779"/>
            <a:ext cx="18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포트폴리오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EFF5-3FF5-6C5F-5ABF-A72C4C7D184B}"/>
              </a:ext>
            </a:extLst>
          </p:cNvPr>
          <p:cNvSpPr txBox="1"/>
          <p:nvPr/>
        </p:nvSpPr>
        <p:spPr>
          <a:xfrm>
            <a:off x="695640" y="1438275"/>
            <a:ext cx="402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알고리즘 통합 환경 구축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9F8E2E-CE3B-8CA2-CCF4-4BE31801B3B6}"/>
              </a:ext>
            </a:extLst>
          </p:cNvPr>
          <p:cNvSpPr txBox="1"/>
          <p:nvPr/>
        </p:nvSpPr>
        <p:spPr>
          <a:xfrm>
            <a:off x="793028" y="2022605"/>
            <a:ext cx="362444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기관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</a:t>
            </a:r>
            <a:r>
              <a:rPr lang="en-US" alt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Tensorflow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GPU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기관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Python3.8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OpenCV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</a:t>
            </a:r>
          </a:p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기관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en-US" alt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Matlab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runtime, Perl , Python 3.10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</a:t>
            </a:r>
          </a:p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기관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4. </a:t>
            </a:r>
            <a:r>
              <a:rPr lang="en-US" alt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Tensorflow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2.5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기관별 알고리즘 버전 및 충돌 방지를 위하여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도커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컨테이너 기반 격리환경 사용합니다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 실행 및 결과를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Socket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전달 받습니다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(Socket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통신으로 전달된 알고리즘은 프로세스 간 독립성이 실행되므로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</a:p>
          <a:p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Celery Task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WebSocket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예외 처리를 통한 이상 방지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B7CA0B6-1711-153A-1DC2-5328B15AD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999" y="588766"/>
            <a:ext cx="7270244" cy="566776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5D053A5-8AB8-B834-FFEE-F367CF519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270" y="138585"/>
            <a:ext cx="4571531" cy="425827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81BBCE-B7B1-D914-2324-D9E19C04D35B}"/>
              </a:ext>
            </a:extLst>
          </p:cNvPr>
          <p:cNvSpPr/>
          <p:nvPr/>
        </p:nvSpPr>
        <p:spPr>
          <a:xfrm>
            <a:off x="4913745" y="4193310"/>
            <a:ext cx="6485227" cy="2041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229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E7B50-6D89-88F3-CD07-41A59564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7BC6F60C-9409-A00E-28C2-FE9262919B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8913" b="6817"/>
          <a:stretch/>
        </p:blipFill>
        <p:spPr>
          <a:xfrm>
            <a:off x="20" y="7"/>
            <a:ext cx="12191980" cy="685798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7D2CD0-5E8E-EE8C-5194-738E430DB41C}"/>
              </a:ext>
            </a:extLst>
          </p:cNvPr>
          <p:cNvGrpSpPr/>
          <p:nvPr/>
        </p:nvGrpSpPr>
        <p:grpSpPr>
          <a:xfrm>
            <a:off x="7198659" y="1120590"/>
            <a:ext cx="4303059" cy="5002305"/>
            <a:chOff x="7198659" y="806824"/>
            <a:chExt cx="4303059" cy="500230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EB1350F-A2A1-018F-002C-5A2861277333}"/>
                </a:ext>
              </a:extLst>
            </p:cNvPr>
            <p:cNvSpPr/>
            <p:nvPr/>
          </p:nvSpPr>
          <p:spPr>
            <a:xfrm>
              <a:off x="7198659" y="806824"/>
              <a:ext cx="4303059" cy="5002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A68A74-C536-DC17-53DA-DD0C19F7297E}"/>
                </a:ext>
              </a:extLst>
            </p:cNvPr>
            <p:cNvSpPr txBox="1"/>
            <p:nvPr/>
          </p:nvSpPr>
          <p:spPr>
            <a:xfrm>
              <a:off x="7871010" y="1362635"/>
              <a:ext cx="226807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CONTENT</a:t>
              </a:r>
              <a:endParaRPr lang="ko-KR" altLang="en-US" sz="28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3074EF-9C7E-116C-86A2-46D3CEB21418}"/>
                </a:ext>
              </a:extLst>
            </p:cNvPr>
            <p:cNvSpPr txBox="1"/>
            <p:nvPr/>
          </p:nvSpPr>
          <p:spPr>
            <a:xfrm>
              <a:off x="7871011" y="1918446"/>
              <a:ext cx="156882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1. </a:t>
              </a: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자기소개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8AF90D-45FC-DED1-B5E7-E8AF108932DD}"/>
                </a:ext>
              </a:extLst>
            </p:cNvPr>
            <p:cNvSpPr txBox="1"/>
            <p:nvPr/>
          </p:nvSpPr>
          <p:spPr>
            <a:xfrm>
              <a:off x="7871011" y="2354118"/>
              <a:ext cx="156882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2. </a:t>
              </a: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경력기술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953D2A-CCAE-62CA-8610-5CDAA585A9F2}"/>
                </a:ext>
              </a:extLst>
            </p:cNvPr>
            <p:cNvSpPr txBox="1"/>
            <p:nvPr/>
          </p:nvSpPr>
          <p:spPr>
            <a:xfrm>
              <a:off x="7871011" y="2789790"/>
              <a:ext cx="156882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3. </a:t>
              </a: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기술보유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09BEAD-506B-CA27-F873-3CE65FC56D8C}"/>
                </a:ext>
              </a:extLst>
            </p:cNvPr>
            <p:cNvSpPr txBox="1"/>
            <p:nvPr/>
          </p:nvSpPr>
          <p:spPr>
            <a:xfrm>
              <a:off x="7871011" y="3160935"/>
              <a:ext cx="24742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4. </a:t>
              </a: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참여 프로젝트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F1CF3D-07AD-CB08-2A65-9A97D0C96C4F}"/>
                </a:ext>
              </a:extLst>
            </p:cNvPr>
            <p:cNvSpPr txBox="1"/>
            <p:nvPr/>
          </p:nvSpPr>
          <p:spPr>
            <a:xfrm>
              <a:off x="7871011" y="3596607"/>
              <a:ext cx="24742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5. </a:t>
              </a: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주요 포트폴리오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A2BED5-F0F6-8D27-AE92-C6D28C3FEA2F}"/>
                </a:ext>
              </a:extLst>
            </p:cNvPr>
            <p:cNvSpPr txBox="1"/>
            <p:nvPr/>
          </p:nvSpPr>
          <p:spPr>
            <a:xfrm>
              <a:off x="7871011" y="4034092"/>
              <a:ext cx="247426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5.1 </a:t>
              </a:r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야간상황인지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67D6BD-101D-319A-7CBA-A8F61282A36E}"/>
                </a:ext>
              </a:extLst>
            </p:cNvPr>
            <p:cNvSpPr txBox="1"/>
            <p:nvPr/>
          </p:nvSpPr>
          <p:spPr>
            <a:xfrm>
              <a:off x="7871011" y="4336482"/>
              <a:ext cx="247426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5.2 </a:t>
              </a:r>
              <a:r>
                <a:rPr lang="ko-KR" altLang="en-US" sz="14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행안부과제</a:t>
              </a:r>
              <a:endPara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46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8993D-B71B-DE48-D868-DFA9A4A86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7F6AD02D-2D47-5B26-EAB6-FA5AB4607D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A2A4876-34FB-F318-915C-D5ABA1B80323}"/>
              </a:ext>
            </a:extLst>
          </p:cNvPr>
          <p:cNvSpPr/>
          <p:nvPr/>
        </p:nvSpPr>
        <p:spPr>
          <a:xfrm>
            <a:off x="4664296" y="3746500"/>
            <a:ext cx="3460123" cy="2391697"/>
          </a:xfrm>
          <a:prstGeom prst="roundRect">
            <a:avLst/>
          </a:prstGeom>
          <a:solidFill>
            <a:srgbClr val="D7E5E4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0889F1A-A473-6D0C-77A0-582CC2705613}"/>
              </a:ext>
            </a:extLst>
          </p:cNvPr>
          <p:cNvSpPr/>
          <p:nvPr/>
        </p:nvSpPr>
        <p:spPr>
          <a:xfrm>
            <a:off x="8628637" y="3746500"/>
            <a:ext cx="3460123" cy="2391697"/>
          </a:xfrm>
          <a:prstGeom prst="roundRect">
            <a:avLst/>
          </a:prstGeom>
          <a:solidFill>
            <a:srgbClr val="35837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0F765B5-3DC2-AB51-3672-D0A93B0FC408}"/>
              </a:ext>
            </a:extLst>
          </p:cNvPr>
          <p:cNvSpPr/>
          <p:nvPr/>
        </p:nvSpPr>
        <p:spPr>
          <a:xfrm>
            <a:off x="452653" y="3746500"/>
            <a:ext cx="3460123" cy="2391697"/>
          </a:xfrm>
          <a:prstGeom prst="roundRect">
            <a:avLst/>
          </a:prstGeom>
          <a:solidFill>
            <a:srgbClr val="619FE5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AAA77-528E-C713-D5D8-B9D104C7C57C}"/>
              </a:ext>
            </a:extLst>
          </p:cNvPr>
          <p:cNvSpPr txBox="1"/>
          <p:nvPr/>
        </p:nvSpPr>
        <p:spPr>
          <a:xfrm>
            <a:off x="4267200" y="1428750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안녕하세요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코딩을 좋아하며 </a:t>
            </a:r>
            <a:r>
              <a:rPr lang="ko-KR" altLang="en-US" sz="2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파이썬을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즐겨 사용하는 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2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년차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400" b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백앤드</a:t>
            </a:r>
            <a:r>
              <a:rPr lang="ko-KR" altLang="en-US" sz="2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개발자 이재현 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입니다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D4B1F4-02CB-392F-C48A-753911CDF0D7}"/>
              </a:ext>
            </a:extLst>
          </p:cNvPr>
          <p:cNvSpPr txBox="1"/>
          <p:nvPr/>
        </p:nvSpPr>
        <p:spPr>
          <a:xfrm>
            <a:off x="612514" y="4092846"/>
            <a:ext cx="230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다양한 프로젝트 경험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076720-2A23-E3C5-44DA-DF508EC67C48}"/>
              </a:ext>
            </a:extLst>
          </p:cNvPr>
          <p:cNvSpPr txBox="1"/>
          <p:nvPr/>
        </p:nvSpPr>
        <p:spPr>
          <a:xfrm>
            <a:off x="614822" y="4684713"/>
            <a:ext cx="2986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R&amp;D </a:t>
            </a:r>
            <a:r>
              <a:rPr lang="ko-KR" altLang="en-US" sz="1400" spc="-1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</a:t>
            </a:r>
            <a:r>
              <a:rPr lang="ko-KR" altLang="en-US" sz="1400" spc="-15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프로잭트</a:t>
            </a:r>
            <a:r>
              <a:rPr lang="ko-KR" altLang="en-US" sz="1400" spc="-1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경험을 많이 쌓았습니다</a:t>
            </a:r>
            <a:r>
              <a:rPr lang="en-US" altLang="ko-KR" sz="1400" spc="-1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400" spc="-1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연구과제 </a:t>
            </a:r>
            <a:r>
              <a:rPr lang="ko-KR" altLang="en-US" sz="1400" spc="-15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프로잭트</a:t>
            </a:r>
            <a:r>
              <a:rPr lang="ko-KR" altLang="en-US" sz="1400" spc="-1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특성상 신기술을 사용하여 보다 혁신적이고 새로운 서비스를 개발하려고 노력해왔습니다</a:t>
            </a:r>
            <a:r>
              <a:rPr lang="en-US" altLang="ko-KR" sz="1400" spc="-1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400" spc="-1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EBAF97-D36D-B251-1040-5103AA0C0015}"/>
              </a:ext>
            </a:extLst>
          </p:cNvPr>
          <p:cNvSpPr txBox="1"/>
          <p:nvPr/>
        </p:nvSpPr>
        <p:spPr>
          <a:xfrm>
            <a:off x="4669181" y="4069190"/>
            <a:ext cx="246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협업과 커뮤니케이션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3899B5-CA3D-5DD4-1732-06883821E0CB}"/>
              </a:ext>
            </a:extLst>
          </p:cNvPr>
          <p:cNvSpPr txBox="1"/>
          <p:nvPr/>
        </p:nvSpPr>
        <p:spPr>
          <a:xfrm>
            <a:off x="4669181" y="4684713"/>
            <a:ext cx="2986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</a:t>
            </a:r>
            <a:r>
              <a:rPr lang="ko-KR" altLang="en-US" sz="1400" spc="-15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직군의</a:t>
            </a:r>
            <a:r>
              <a:rPr lang="ko-KR" altLang="en-US" sz="1400" spc="-1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협업을 통해 문제를 함께 해결해 나가는 경험이 많습니다． 원활한 커뮤니케이션과 상호 이해를 바탕으로 프로젝트의 시너지를 높이는데 기여해 왔습니다．</a:t>
            </a:r>
            <a:endParaRPr lang="en-US" altLang="ko-KR" sz="1400" spc="-1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5943B8-78F4-EFD9-1A68-3BB155F7DCC8}"/>
              </a:ext>
            </a:extLst>
          </p:cNvPr>
          <p:cNvSpPr txBox="1"/>
          <p:nvPr/>
        </p:nvSpPr>
        <p:spPr>
          <a:xfrm>
            <a:off x="8723540" y="4069190"/>
            <a:ext cx="246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새로운 기술 연구 및 도입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897D3D-3191-87B2-C71C-F7143BDEF476}"/>
              </a:ext>
            </a:extLst>
          </p:cNvPr>
          <p:cNvSpPr txBox="1"/>
          <p:nvPr/>
        </p:nvSpPr>
        <p:spPr>
          <a:xfrm>
            <a:off x="8723540" y="4684713"/>
            <a:ext cx="2986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새로운 기술을 많이 탐색하고 연구하며 프로젝트에 도입할 수 있는지에 대한 고민을 많이 해왔습니다</a:t>
            </a:r>
            <a:r>
              <a:rPr lang="en-US" altLang="ko-KR" sz="1400" spc="-1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400" spc="-1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기술에 대한 인사이트를 얻고 공유하는 것 을 즐깁니다</a:t>
            </a:r>
            <a:r>
              <a:rPr lang="en-US" altLang="ko-KR" sz="1400" spc="-1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860FFED-FD66-9958-FD29-24B8534881E2}"/>
              </a:ext>
            </a:extLst>
          </p:cNvPr>
          <p:cNvGrpSpPr/>
          <p:nvPr/>
        </p:nvGrpSpPr>
        <p:grpSpPr>
          <a:xfrm>
            <a:off x="1628777" y="1214150"/>
            <a:ext cx="1943097" cy="2423603"/>
            <a:chOff x="1628777" y="896650"/>
            <a:chExt cx="1943097" cy="242360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60C7314-B73F-9DC5-F868-D483525710CD}"/>
                </a:ext>
              </a:extLst>
            </p:cNvPr>
            <p:cNvGrpSpPr/>
            <p:nvPr/>
          </p:nvGrpSpPr>
          <p:grpSpPr>
            <a:xfrm>
              <a:off x="1628777" y="896650"/>
              <a:ext cx="1943097" cy="1854773"/>
              <a:chOff x="1866902" y="858550"/>
              <a:chExt cx="1943097" cy="185477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43820B4C-A94F-4874-56CC-4DB9EB963072}"/>
                  </a:ext>
                </a:extLst>
              </p:cNvPr>
              <p:cNvSpPr/>
              <p:nvPr/>
            </p:nvSpPr>
            <p:spPr>
              <a:xfrm>
                <a:off x="1866902" y="858550"/>
                <a:ext cx="1943097" cy="18547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885D556-C3B7-C0BF-BBEC-F3CCE4B05317}"/>
                  </a:ext>
                </a:extLst>
              </p:cNvPr>
              <p:cNvSpPr/>
              <p:nvPr/>
            </p:nvSpPr>
            <p:spPr>
              <a:xfrm>
                <a:off x="1895475" y="885824"/>
                <a:ext cx="1885950" cy="180022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FBCCBA-7447-B4BE-4AFA-A12F50025D65}"/>
                </a:ext>
              </a:extLst>
            </p:cNvPr>
            <p:cNvSpPr txBox="1"/>
            <p:nvPr/>
          </p:nvSpPr>
          <p:spPr>
            <a:xfrm>
              <a:off x="2209800" y="2778919"/>
              <a:ext cx="826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이재현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114E65-CDAF-3319-C312-0A51E799FB15}"/>
                </a:ext>
              </a:extLst>
            </p:cNvPr>
            <p:cNvSpPr txBox="1"/>
            <p:nvPr/>
          </p:nvSpPr>
          <p:spPr>
            <a:xfrm>
              <a:off x="2328862" y="3074032"/>
              <a:ext cx="5742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개발자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28143C-D2AE-C9D1-63BD-1E30837FCE98}"/>
              </a:ext>
            </a:extLst>
          </p:cNvPr>
          <p:cNvSpPr txBox="1"/>
          <p:nvPr/>
        </p:nvSpPr>
        <p:spPr>
          <a:xfrm>
            <a:off x="695641" y="605779"/>
            <a:ext cx="108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자기소개</a:t>
            </a:r>
          </a:p>
        </p:txBody>
      </p:sp>
    </p:spTree>
    <p:extLst>
      <p:ext uri="{BB962C8B-B14F-4D97-AF65-F5344CB8AC3E}">
        <p14:creationId xmlns:p14="http://schemas.microsoft.com/office/powerpoint/2010/main" val="2523562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55C06-9CB3-1568-FF08-2DC255614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AA28ADCF-B572-2005-427E-51C5DF7CE2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39" name="모서리가 둥근 직사각형 12">
            <a:extLst>
              <a:ext uri="{FF2B5EF4-FFF2-40B4-BE49-F238E27FC236}">
                <a16:creationId xmlns:a16="http://schemas.microsoft.com/office/drawing/2014/main" id="{72D7109F-F589-D397-73D7-1261C3F710AE}"/>
              </a:ext>
            </a:extLst>
          </p:cNvPr>
          <p:cNvSpPr/>
          <p:nvPr/>
        </p:nvSpPr>
        <p:spPr>
          <a:xfrm>
            <a:off x="1089776" y="1394241"/>
            <a:ext cx="10353041" cy="4534995"/>
          </a:xfrm>
          <a:prstGeom prst="roundRect">
            <a:avLst>
              <a:gd name="adj" fmla="val 1345"/>
            </a:avLst>
          </a:prstGeom>
          <a:pattFill prst="nar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 cap="sq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03114" tIns="51557" rIns="103114" bIns="51557" rtlCol="0" anchor="ctr"/>
          <a:lstStyle/>
          <a:p>
            <a:pPr algn="ctr" defTabSz="1143044"/>
            <a:endParaRPr lang="ko-KR" altLang="en-US" sz="28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" name="모서리가 둥근 직사각형 12">
            <a:extLst>
              <a:ext uri="{FF2B5EF4-FFF2-40B4-BE49-F238E27FC236}">
                <a16:creationId xmlns:a16="http://schemas.microsoft.com/office/drawing/2014/main" id="{BAA0E4C0-B58F-9549-A343-771152E513CF}"/>
              </a:ext>
            </a:extLst>
          </p:cNvPr>
          <p:cNvSpPr/>
          <p:nvPr/>
        </p:nvSpPr>
        <p:spPr>
          <a:xfrm>
            <a:off x="1087069" y="1403304"/>
            <a:ext cx="10353041" cy="4534995"/>
          </a:xfrm>
          <a:prstGeom prst="roundRect">
            <a:avLst>
              <a:gd name="adj" fmla="val 1345"/>
            </a:avLst>
          </a:prstGeom>
          <a:pattFill prst="nar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 cap="sq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03114" tIns="51557" rIns="103114" bIns="51557" rtlCol="0" anchor="ctr"/>
          <a:lstStyle/>
          <a:p>
            <a:pPr algn="ctr" defTabSz="1143044"/>
            <a:endParaRPr lang="ko-KR" altLang="en-US" sz="28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24B6C5-EABB-F9D8-FA70-AC3905F73ABF}"/>
              </a:ext>
            </a:extLst>
          </p:cNvPr>
          <p:cNvSpPr txBox="1"/>
          <p:nvPr/>
        </p:nvSpPr>
        <p:spPr>
          <a:xfrm>
            <a:off x="7934594" y="2263642"/>
            <a:ext cx="2662909" cy="1892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Python - Flask, </a:t>
            </a:r>
            <a:r>
              <a:rPr lang="en-US" altLang="ko-KR" sz="1050" b="0" i="0" dirty="0" err="1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FastAPI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Django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ORM, </a:t>
            </a:r>
            <a:r>
              <a:rPr lang="en-US" altLang="ko-KR" sz="1050" b="0" i="0" dirty="0" err="1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SQLAlchemy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050" b="0" i="0" dirty="0" err="1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Postgresql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MySQL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spatial Query, </a:t>
            </a:r>
            <a:r>
              <a:rPr lang="en-US" altLang="ko-KR" sz="1050" b="0" i="0" dirty="0" err="1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GeoServer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GDAL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Celery, </a:t>
            </a:r>
            <a:r>
              <a:rPr lang="en-US" altLang="ko-KR" sz="1050" b="0" i="0" dirty="0" err="1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rabbitmq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Redis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selenium, scheduler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Torch, </a:t>
            </a:r>
            <a:r>
              <a:rPr lang="en-US" altLang="ko-KR" sz="1050" b="0" i="0" dirty="0" err="1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huggingFace</a:t>
            </a:r>
            <a:endParaRPr lang="en-US" altLang="ko-KR" sz="1050" b="0" i="0" dirty="0">
              <a:solidFill>
                <a:srgbClr val="1F2328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Swagger / </a:t>
            </a:r>
            <a:r>
              <a:rPr lang="en-US" altLang="ko-KR" sz="1050" b="0" i="0" dirty="0" err="1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ReDoc</a:t>
            </a:r>
            <a:endParaRPr lang="en-US" altLang="ko-KR" sz="1050" b="0" i="0" dirty="0">
              <a:solidFill>
                <a:srgbClr val="1F2328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Postman, </a:t>
            </a:r>
            <a:r>
              <a:rPr lang="en-US" altLang="ko-KR" sz="1050" b="0" i="0" dirty="0" err="1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Pytest</a:t>
            </a:r>
            <a:endParaRPr lang="en-US" altLang="ko-KR" sz="1050" b="0" i="0" dirty="0">
              <a:solidFill>
                <a:srgbClr val="1F2328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Docker, </a:t>
            </a:r>
            <a:r>
              <a:rPr lang="en-US" altLang="ko-KR" sz="1050" b="0" i="0" dirty="0" err="1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DockeSwarm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K8s, GCP, AWS</a:t>
            </a:r>
          </a:p>
          <a:p>
            <a:pPr>
              <a:buNone/>
            </a:pPr>
            <a:b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en-US" altLang="ko-KR" sz="1050" b="0" i="0" dirty="0">
              <a:solidFill>
                <a:srgbClr val="1F2328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54FAD-7D6D-FDFA-2B23-318DDCC18345}"/>
              </a:ext>
            </a:extLst>
          </p:cNvPr>
          <p:cNvSpPr txBox="1"/>
          <p:nvPr/>
        </p:nvSpPr>
        <p:spPr>
          <a:xfrm>
            <a:off x="4517140" y="1837697"/>
            <a:ext cx="1578860" cy="37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CAREER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7425A-2CD6-F3CD-483B-DA0588BD5061}"/>
              </a:ext>
            </a:extLst>
          </p:cNvPr>
          <p:cNvSpPr txBox="1"/>
          <p:nvPr/>
        </p:nvSpPr>
        <p:spPr>
          <a:xfrm>
            <a:off x="4517140" y="3574292"/>
            <a:ext cx="1578860" cy="37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EXPERIENCE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2642D5-317C-221A-8796-0FF1F4C3FB3C}"/>
              </a:ext>
            </a:extLst>
          </p:cNvPr>
          <p:cNvSpPr txBox="1"/>
          <p:nvPr/>
        </p:nvSpPr>
        <p:spPr>
          <a:xfrm>
            <a:off x="7934594" y="1837697"/>
            <a:ext cx="1578860" cy="37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SKILL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181C37-4682-64AD-E23C-23692DA563AC}"/>
              </a:ext>
            </a:extLst>
          </p:cNvPr>
          <p:cNvSpPr txBox="1"/>
          <p:nvPr/>
        </p:nvSpPr>
        <p:spPr>
          <a:xfrm>
            <a:off x="7934594" y="3987519"/>
            <a:ext cx="1578860" cy="37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LINK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FD9F14-6D88-E7A8-E952-A32633890B24}"/>
              </a:ext>
            </a:extLst>
          </p:cNvPr>
          <p:cNvSpPr txBox="1"/>
          <p:nvPr/>
        </p:nvSpPr>
        <p:spPr>
          <a:xfrm>
            <a:off x="4517140" y="2311267"/>
            <a:ext cx="2662909" cy="436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2020~2025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㈜</a:t>
            </a:r>
            <a:r>
              <a:rPr lang="ko-KR" altLang="en-US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로딕스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전임연구원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2015~2021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중부대학교  정보보호학과 전공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C99358-3A2F-C3C0-09C1-5C843E4B6517}"/>
              </a:ext>
            </a:extLst>
          </p:cNvPr>
          <p:cNvSpPr txBox="1"/>
          <p:nvPr/>
        </p:nvSpPr>
        <p:spPr>
          <a:xfrm>
            <a:off x="4517140" y="4064457"/>
            <a:ext cx="2988560" cy="140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2024 (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과기부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50" b="0" i="0" dirty="0">
                <a:solidFill>
                  <a:srgbClr val="1518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 기반 라이다 및 </a:t>
            </a:r>
            <a:r>
              <a:rPr lang="ko-KR" altLang="en-US" sz="1050" b="0" i="0" dirty="0" err="1">
                <a:solidFill>
                  <a:srgbClr val="1518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열영상</a:t>
            </a:r>
            <a:r>
              <a:rPr lang="ko-KR" altLang="en-US" sz="1050" b="0" i="0" dirty="0">
                <a:solidFill>
                  <a:srgbClr val="1518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융합을 통한 야간 상황인지 기술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2023 (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해양경찰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50" b="0" i="0" dirty="0">
                <a:solidFill>
                  <a:srgbClr val="1518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선박 모니터링 시스템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2023 (</a:t>
            </a:r>
            <a:r>
              <a:rPr lang="ko-KR" altLang="en-US" sz="105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행안부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50" b="0" i="0" dirty="0">
                <a:solidFill>
                  <a:srgbClr val="1518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스마트현장 재난 </a:t>
            </a:r>
            <a:r>
              <a:rPr lang="ko-KR" altLang="en-US" sz="1050" b="0" i="0" dirty="0" err="1">
                <a:solidFill>
                  <a:srgbClr val="1518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가이던스</a:t>
            </a:r>
            <a:r>
              <a:rPr lang="ko-KR" altLang="en-US" sz="1050" b="0" i="0" dirty="0">
                <a:solidFill>
                  <a:srgbClr val="1518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시스템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2022 (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울주군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50" b="0" i="0" dirty="0">
                <a:solidFill>
                  <a:srgbClr val="1518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디지털 상황판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2022 (</a:t>
            </a:r>
            <a:r>
              <a:rPr lang="ko-KR" altLang="en-US" sz="105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중기청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50" b="0" i="0" dirty="0" err="1">
                <a:solidFill>
                  <a:srgbClr val="1518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스마트팜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2021 (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50" b="0" i="0" dirty="0">
                <a:solidFill>
                  <a:srgbClr val="1518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달빛영상 기반 변화탐지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2021 (KIOST)</a:t>
            </a:r>
            <a:r>
              <a:rPr lang="ko-KR" altLang="en-US" sz="1050" b="0" i="0" dirty="0">
                <a:solidFill>
                  <a:srgbClr val="1518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국가해양영토 광역 감시망 구축</a:t>
            </a:r>
            <a:endParaRPr lang="ko-KR" altLang="en-US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7EED84-0142-DA05-259E-0C4FF8DE61FD}"/>
              </a:ext>
            </a:extLst>
          </p:cNvPr>
          <p:cNvSpPr txBox="1"/>
          <p:nvPr/>
        </p:nvSpPr>
        <p:spPr>
          <a:xfrm>
            <a:off x="7934594" y="4361387"/>
            <a:ext cx="298856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Email: 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4"/>
              </a:rPr>
              <a:t>swaa23@gmail.com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Github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5"/>
              </a:rPr>
              <a:t>https://github.com/JaeHyunL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Blog: 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6"/>
              </a:rPr>
              <a:t>https://edudeveloper.tistory.com/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Kaggle: 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7"/>
              </a:rPr>
              <a:t>https://www.kaggle.com/jaehyunl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C0D3877-AE46-7D5A-C06E-2332572EF3D2}"/>
              </a:ext>
            </a:extLst>
          </p:cNvPr>
          <p:cNvGrpSpPr/>
          <p:nvPr/>
        </p:nvGrpSpPr>
        <p:grpSpPr>
          <a:xfrm>
            <a:off x="1628777" y="2444116"/>
            <a:ext cx="1943097" cy="2453370"/>
            <a:chOff x="1628777" y="896650"/>
            <a:chExt cx="1943097" cy="242360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596388D-A222-926A-7E4E-E67CE94B3363}"/>
                </a:ext>
              </a:extLst>
            </p:cNvPr>
            <p:cNvGrpSpPr/>
            <p:nvPr/>
          </p:nvGrpSpPr>
          <p:grpSpPr>
            <a:xfrm>
              <a:off x="1628777" y="896650"/>
              <a:ext cx="1943097" cy="1854773"/>
              <a:chOff x="1866902" y="858550"/>
              <a:chExt cx="1943097" cy="1854773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52D1204-F478-1983-D4EB-D733E65375DC}"/>
                  </a:ext>
                </a:extLst>
              </p:cNvPr>
              <p:cNvSpPr/>
              <p:nvPr/>
            </p:nvSpPr>
            <p:spPr>
              <a:xfrm>
                <a:off x="1866902" y="858550"/>
                <a:ext cx="1943097" cy="18547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FB737B7-70D5-4D70-9C63-FB20C28A5D31}"/>
                  </a:ext>
                </a:extLst>
              </p:cNvPr>
              <p:cNvSpPr/>
              <p:nvPr/>
            </p:nvSpPr>
            <p:spPr>
              <a:xfrm>
                <a:off x="1895475" y="885824"/>
                <a:ext cx="1885950" cy="180022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D7B3BA-7C06-D2F6-6BD7-4B5EDB2D94E7}"/>
                </a:ext>
              </a:extLst>
            </p:cNvPr>
            <p:cNvSpPr txBox="1"/>
            <p:nvPr/>
          </p:nvSpPr>
          <p:spPr>
            <a:xfrm>
              <a:off x="2209800" y="2778919"/>
              <a:ext cx="826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이재현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E99BBAB-B036-1296-0BFB-5A59A7F02034}"/>
                </a:ext>
              </a:extLst>
            </p:cNvPr>
            <p:cNvSpPr txBox="1"/>
            <p:nvPr/>
          </p:nvSpPr>
          <p:spPr>
            <a:xfrm>
              <a:off x="2328862" y="3074032"/>
              <a:ext cx="5742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개발자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B591583-3447-FC27-0F77-B39B9D2CE3A2}"/>
              </a:ext>
            </a:extLst>
          </p:cNvPr>
          <p:cNvSpPr txBox="1"/>
          <p:nvPr/>
        </p:nvSpPr>
        <p:spPr>
          <a:xfrm>
            <a:off x="695641" y="605779"/>
            <a:ext cx="108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경력</a:t>
            </a:r>
          </a:p>
        </p:txBody>
      </p:sp>
    </p:spTree>
    <p:extLst>
      <p:ext uri="{BB962C8B-B14F-4D97-AF65-F5344CB8AC3E}">
        <p14:creationId xmlns:p14="http://schemas.microsoft.com/office/powerpoint/2010/main" val="1597285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FFCE4-24B2-8450-741A-30182AC25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DCC0CE3D-E932-C157-1FE1-DF47F62C96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31" name="모서리가 둥근 직사각형 12">
            <a:extLst>
              <a:ext uri="{FF2B5EF4-FFF2-40B4-BE49-F238E27FC236}">
                <a16:creationId xmlns:a16="http://schemas.microsoft.com/office/drawing/2014/main" id="{67E73DBF-9B9F-3DF5-B002-77B4CAA3239F}"/>
              </a:ext>
            </a:extLst>
          </p:cNvPr>
          <p:cNvSpPr/>
          <p:nvPr/>
        </p:nvSpPr>
        <p:spPr>
          <a:xfrm>
            <a:off x="1089776" y="1394241"/>
            <a:ext cx="10353041" cy="4534995"/>
          </a:xfrm>
          <a:prstGeom prst="roundRect">
            <a:avLst>
              <a:gd name="adj" fmla="val 1345"/>
            </a:avLst>
          </a:prstGeom>
          <a:pattFill prst="nar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 cap="sq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03114" tIns="51557" rIns="103114" bIns="51557" rtlCol="0" anchor="ctr"/>
          <a:lstStyle/>
          <a:p>
            <a:pPr algn="ctr" defTabSz="1143044"/>
            <a:endParaRPr lang="ko-KR" altLang="en-US" sz="28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080CDF-2DA1-2B00-8049-7E904A7359BA}"/>
              </a:ext>
            </a:extLst>
          </p:cNvPr>
          <p:cNvSpPr txBox="1"/>
          <p:nvPr/>
        </p:nvSpPr>
        <p:spPr>
          <a:xfrm>
            <a:off x="695641" y="605779"/>
            <a:ext cx="108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보유기술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E4A20-792C-C58F-902F-8013DBA7389A}"/>
              </a:ext>
            </a:extLst>
          </p:cNvPr>
          <p:cNvSpPr txBox="1"/>
          <p:nvPr/>
        </p:nvSpPr>
        <p:spPr>
          <a:xfrm>
            <a:off x="1654444" y="1745991"/>
            <a:ext cx="19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프로그래밍 언어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90C0B-EA7C-5844-1119-3BB382ABCB84}"/>
              </a:ext>
            </a:extLst>
          </p:cNvPr>
          <p:cNvSpPr txBox="1"/>
          <p:nvPr/>
        </p:nvSpPr>
        <p:spPr>
          <a:xfrm>
            <a:off x="1654444" y="2213815"/>
            <a:ext cx="26629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Java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Python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Java/Type SCRIPT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64881-4237-A0A9-0413-48C4CEB6E007}"/>
              </a:ext>
            </a:extLst>
          </p:cNvPr>
          <p:cNvSpPr txBox="1"/>
          <p:nvPr/>
        </p:nvSpPr>
        <p:spPr>
          <a:xfrm>
            <a:off x="1654444" y="3787490"/>
            <a:ext cx="19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Frontend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1751EB-3D6F-00AA-DD92-70B8CC237BEE}"/>
              </a:ext>
            </a:extLst>
          </p:cNvPr>
          <p:cNvSpPr txBox="1"/>
          <p:nvPr/>
        </p:nvSpPr>
        <p:spPr>
          <a:xfrm>
            <a:off x="1654444" y="4255314"/>
            <a:ext cx="266290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REACT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Angular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Pyqt5/6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Android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JavaFX, </a:t>
            </a:r>
            <a:r>
              <a:rPr lang="en-US" altLang="ko-KR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JavaSwing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A0FD95-55A3-CDD6-BBED-10B49442B873}"/>
              </a:ext>
            </a:extLst>
          </p:cNvPr>
          <p:cNvSpPr txBox="1"/>
          <p:nvPr/>
        </p:nvSpPr>
        <p:spPr>
          <a:xfrm>
            <a:off x="4908184" y="1669791"/>
            <a:ext cx="19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Backend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32338D-6680-409C-9AD5-B1CA59C8496D}"/>
              </a:ext>
            </a:extLst>
          </p:cNvPr>
          <p:cNvSpPr txBox="1"/>
          <p:nvPr/>
        </p:nvSpPr>
        <p:spPr>
          <a:xfrm>
            <a:off x="4908184" y="2118565"/>
            <a:ext cx="2662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latin typeface="+mj-ea"/>
                <a:ea typeface="+mj-ea"/>
              </a:rPr>
              <a:t>FastAPI</a:t>
            </a:r>
            <a:r>
              <a:rPr lang="en-US" altLang="ko-KR" sz="1100" dirty="0">
                <a:latin typeface="+mj-ea"/>
                <a:ea typeface="+mj-ea"/>
              </a:rPr>
              <a:t>, Flask, DRF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j-ea"/>
                <a:ea typeface="+mj-ea"/>
              </a:rPr>
              <a:t>RabbitMQ, Redis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j-ea"/>
                <a:ea typeface="+mj-ea"/>
              </a:rPr>
              <a:t>Celery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latin typeface="+mj-ea"/>
                <a:ea typeface="+mj-ea"/>
              </a:rPr>
              <a:t>Geoserver</a:t>
            </a:r>
            <a:r>
              <a:rPr lang="en-US" altLang="ko-KR" sz="1100" dirty="0">
                <a:latin typeface="+mj-ea"/>
                <a:ea typeface="+mj-ea"/>
              </a:rPr>
              <a:t>, GDAL, Spatial Query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j-ea"/>
                <a:ea typeface="+mj-ea"/>
              </a:rPr>
              <a:t>ORM, </a:t>
            </a:r>
            <a:r>
              <a:rPr lang="en-US" altLang="ko-KR" sz="1100" dirty="0" err="1">
                <a:latin typeface="+mj-ea"/>
                <a:ea typeface="+mj-ea"/>
              </a:rPr>
              <a:t>SQLAlchemy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en-US" altLang="ko-KR" sz="1100" dirty="0" err="1">
                <a:latin typeface="+mj-ea"/>
                <a:ea typeface="+mj-ea"/>
              </a:rPr>
              <a:t>Postgresql</a:t>
            </a:r>
            <a:endParaRPr lang="en-US" altLang="ko-KR" sz="11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j-ea"/>
                <a:ea typeface="+mj-ea"/>
              </a:rPr>
              <a:t>Selenium, Scheduler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j-ea"/>
                <a:ea typeface="+mj-ea"/>
              </a:rPr>
              <a:t>Swagger/ </a:t>
            </a:r>
            <a:r>
              <a:rPr lang="en-US" altLang="ko-KR" sz="1100" dirty="0" err="1">
                <a:latin typeface="+mj-ea"/>
                <a:ea typeface="+mj-ea"/>
              </a:rPr>
              <a:t>Redoc</a:t>
            </a:r>
            <a:endParaRPr lang="en-US" altLang="ko-KR" sz="11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j-ea"/>
                <a:ea typeface="+mj-ea"/>
              </a:rPr>
              <a:t>Postman, </a:t>
            </a:r>
            <a:r>
              <a:rPr lang="en-US" altLang="ko-KR" sz="1100" dirty="0" err="1">
                <a:latin typeface="+mj-ea"/>
                <a:ea typeface="+mj-ea"/>
              </a:rPr>
              <a:t>Pytest</a:t>
            </a:r>
            <a:endParaRPr lang="en-US" altLang="ko-KR" sz="1100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181E9F-9D97-1387-ECFF-01936F9922C1}"/>
              </a:ext>
            </a:extLst>
          </p:cNvPr>
          <p:cNvSpPr txBox="1"/>
          <p:nvPr/>
        </p:nvSpPr>
        <p:spPr>
          <a:xfrm>
            <a:off x="4908184" y="3705495"/>
            <a:ext cx="19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DevOps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F5ED2-95CB-4744-2F73-670AB8B46CC1}"/>
              </a:ext>
            </a:extLst>
          </p:cNvPr>
          <p:cNvSpPr txBox="1"/>
          <p:nvPr/>
        </p:nvSpPr>
        <p:spPr>
          <a:xfrm>
            <a:off x="4908184" y="4117903"/>
            <a:ext cx="2662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Docker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Docker Swarm, K8S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GCP, AWS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Gitlab-CI, </a:t>
            </a:r>
            <a:r>
              <a:rPr lang="en-US" altLang="ko-KR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ArgoCD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Grafana, </a:t>
            </a:r>
            <a:r>
              <a:rPr lang="en-US" altLang="ko-KR" sz="11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Prometheus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rgbClr val="001D35"/>
                </a:solidFill>
                <a:latin typeface="Arial" panose="020B0604020202020204" pitchFamily="34" charset="0"/>
                <a:ea typeface="KoPub돋움체 Medium" panose="02020603020101020101" pitchFamily="18" charset="-127"/>
              </a:rPr>
              <a:t>ElasticSearch</a:t>
            </a:r>
            <a:r>
              <a:rPr lang="en-US" altLang="ko-KR" sz="1100" dirty="0">
                <a:solidFill>
                  <a:srgbClr val="001D35"/>
                </a:solidFill>
                <a:latin typeface="Arial" panose="020B0604020202020204" pitchFamily="34" charset="0"/>
                <a:ea typeface="KoPub돋움체 Medium" panose="02020603020101020101" pitchFamily="18" charset="-127"/>
              </a:rPr>
              <a:t>, </a:t>
            </a:r>
            <a:r>
              <a:rPr lang="en-US" altLang="ko-KR" sz="1100" dirty="0" err="1">
                <a:solidFill>
                  <a:srgbClr val="001D35"/>
                </a:solidFill>
                <a:latin typeface="Arial" panose="020B0604020202020204" pitchFamily="34" charset="0"/>
                <a:ea typeface="KoPub돋움체 Medium" panose="02020603020101020101" pitchFamily="18" charset="-127"/>
              </a:rPr>
              <a:t>Kibna</a:t>
            </a:r>
            <a:r>
              <a:rPr lang="en-US" altLang="ko-KR" sz="1100" dirty="0">
                <a:solidFill>
                  <a:srgbClr val="001D35"/>
                </a:solidFill>
                <a:latin typeface="Arial" panose="020B0604020202020204" pitchFamily="34" charset="0"/>
                <a:ea typeface="KoPub돋움체 Medium" panose="02020603020101020101" pitchFamily="18" charset="-127"/>
              </a:rPr>
              <a:t>, Logstash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1D35"/>
                </a:solidFill>
                <a:latin typeface="Arial" panose="020B0604020202020204" pitchFamily="34" charset="0"/>
                <a:ea typeface="KoPub돋움체 Medium" panose="02020603020101020101" pitchFamily="18" charset="-127"/>
              </a:rPr>
              <a:t>Gitlab </a:t>
            </a:r>
            <a:r>
              <a:rPr lang="ko-KR" altLang="en-US" sz="1100" dirty="0">
                <a:solidFill>
                  <a:srgbClr val="001D35"/>
                </a:solidFill>
                <a:latin typeface="Arial" panose="020B0604020202020204" pitchFamily="34" charset="0"/>
                <a:ea typeface="KoPub돋움체 Medium" panose="02020603020101020101" pitchFamily="18" charset="-127"/>
              </a:rPr>
              <a:t>운용</a:t>
            </a:r>
            <a:endParaRPr lang="en-US" altLang="ko-KR" sz="1100" dirty="0">
              <a:solidFill>
                <a:srgbClr val="001D35"/>
              </a:solidFill>
              <a:latin typeface="Arial" panose="020B0604020202020204" pitchFamily="34" charset="0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1D35"/>
                </a:solidFill>
                <a:latin typeface="Arial" panose="020B0604020202020204" pitchFamily="34" charset="0"/>
                <a:ea typeface="KoPub돋움체 Medium" panose="02020603020101020101" pitchFamily="18" charset="-127"/>
              </a:rPr>
              <a:t>NAS </a:t>
            </a:r>
            <a:r>
              <a:rPr lang="ko-KR" altLang="en-US" sz="1100" dirty="0">
                <a:solidFill>
                  <a:srgbClr val="001D35"/>
                </a:solidFill>
                <a:latin typeface="Arial" panose="020B0604020202020204" pitchFamily="34" charset="0"/>
                <a:ea typeface="KoPub돋움체 Medium" panose="02020603020101020101" pitchFamily="18" charset="-127"/>
              </a:rPr>
              <a:t>관리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E1CBB8-0450-B401-83EF-89AFDCA12F09}"/>
              </a:ext>
            </a:extLst>
          </p:cNvPr>
          <p:cNvSpPr txBox="1"/>
          <p:nvPr/>
        </p:nvSpPr>
        <p:spPr>
          <a:xfrm>
            <a:off x="8172590" y="1669791"/>
            <a:ext cx="19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ML/DL Model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9B0B7B-8864-F1A7-F603-AF154542B33D}"/>
              </a:ext>
            </a:extLst>
          </p:cNvPr>
          <p:cNvSpPr txBox="1"/>
          <p:nvPr/>
        </p:nvSpPr>
        <p:spPr>
          <a:xfrm>
            <a:off x="8172590" y="2137615"/>
            <a:ext cx="2662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Torch, </a:t>
            </a:r>
            <a:r>
              <a:rPr lang="en-US" altLang="ko-KR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Tensorflow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Sickit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-learn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Hugging 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GAN (pix2pix)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GEN (text2Img, text2Video)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NLP/ LLM (Bert, </a:t>
            </a:r>
            <a:r>
              <a:rPr lang="en-US" altLang="ko-KR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gpt</a:t>
            </a:r>
            <a:r>
              <a:rPr lang="ko-KR" altLang="en-US" sz="1100" spc="-1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，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Llama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RVC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High Resolution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YOLO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A8274A-B287-8F1A-A138-E8A6FC45165E}"/>
              </a:ext>
            </a:extLst>
          </p:cNvPr>
          <p:cNvSpPr txBox="1"/>
          <p:nvPr/>
        </p:nvSpPr>
        <p:spPr>
          <a:xfrm>
            <a:off x="8172590" y="3796072"/>
            <a:ext cx="19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협업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4B7823-7EBA-42C1-1BAF-C0EBFBE6400B}"/>
              </a:ext>
            </a:extLst>
          </p:cNvPr>
          <p:cNvSpPr txBox="1"/>
          <p:nvPr/>
        </p:nvSpPr>
        <p:spPr>
          <a:xfrm>
            <a:off x="8172590" y="4263896"/>
            <a:ext cx="266290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Slack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Discord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Notion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Gitlab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JIRA</a:t>
            </a:r>
          </a:p>
        </p:txBody>
      </p:sp>
    </p:spTree>
    <p:extLst>
      <p:ext uri="{BB962C8B-B14F-4D97-AF65-F5344CB8AC3E}">
        <p14:creationId xmlns:p14="http://schemas.microsoft.com/office/powerpoint/2010/main" val="1991311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8D432-682C-C671-E689-2B8A069AD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290C57B4-F4E3-7A61-C573-E87BBE24AF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2D0CEB-88EE-3B04-BDDA-5DDDD987CC71}"/>
              </a:ext>
            </a:extLst>
          </p:cNvPr>
          <p:cNvSpPr txBox="1"/>
          <p:nvPr/>
        </p:nvSpPr>
        <p:spPr>
          <a:xfrm>
            <a:off x="695641" y="605779"/>
            <a:ext cx="149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참여 프로젝트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108534B-E2D4-99F5-6E86-DF054EA6B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092470"/>
              </p:ext>
            </p:extLst>
          </p:nvPr>
        </p:nvGraphicFramePr>
        <p:xfrm>
          <a:off x="1719262" y="1181249"/>
          <a:ext cx="9262774" cy="5308020"/>
        </p:xfrm>
        <a:graphic>
          <a:graphicData uri="http://schemas.openxmlformats.org/drawingml/2006/table">
            <a:tbl>
              <a:tblPr/>
              <a:tblGrid>
                <a:gridCol w="1940925">
                  <a:extLst>
                    <a:ext uri="{9D8B030D-6E8A-4147-A177-3AD203B41FA5}">
                      <a16:colId xmlns:a16="http://schemas.microsoft.com/office/drawing/2014/main" val="2681894213"/>
                    </a:ext>
                  </a:extLst>
                </a:gridCol>
                <a:gridCol w="1252510">
                  <a:extLst>
                    <a:ext uri="{9D8B030D-6E8A-4147-A177-3AD203B41FA5}">
                      <a16:colId xmlns:a16="http://schemas.microsoft.com/office/drawing/2014/main" val="2074628828"/>
                    </a:ext>
                  </a:extLst>
                </a:gridCol>
                <a:gridCol w="1961838">
                  <a:extLst>
                    <a:ext uri="{9D8B030D-6E8A-4147-A177-3AD203B41FA5}">
                      <a16:colId xmlns:a16="http://schemas.microsoft.com/office/drawing/2014/main" val="2065910485"/>
                    </a:ext>
                  </a:extLst>
                </a:gridCol>
                <a:gridCol w="1961838">
                  <a:extLst>
                    <a:ext uri="{9D8B030D-6E8A-4147-A177-3AD203B41FA5}">
                      <a16:colId xmlns:a16="http://schemas.microsoft.com/office/drawing/2014/main" val="1011178734"/>
                    </a:ext>
                  </a:extLst>
                </a:gridCol>
                <a:gridCol w="2145663">
                  <a:extLst>
                    <a:ext uri="{9D8B030D-6E8A-4147-A177-3AD203B41FA5}">
                      <a16:colId xmlns:a16="http://schemas.microsoft.com/office/drawing/2014/main" val="3877266577"/>
                    </a:ext>
                  </a:extLst>
                </a:gridCol>
              </a:tblGrid>
              <a:tr h="1890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1100" b="1" kern="1200" spc="-3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rgbClr val="FFFFFF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프로젝트명</a:t>
                      </a: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83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b="1" kern="1200" spc="-3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rgbClr val="FFFFFF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개발기간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83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1100" b="1" kern="1200" spc="-3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rgbClr val="FFFFFF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개발내용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83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b="1" kern="1200" spc="-3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rgbClr val="FFFFFF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사용기술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83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1100" b="1" kern="1200" spc="-3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rgbClr val="FFFFFF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구분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83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38363"/>
                  </a:ext>
                </a:extLst>
              </a:tr>
              <a:tr h="515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인공지능</a:t>
                      </a:r>
                      <a:r>
                        <a:rPr lang="en-US" altLang="ko-KR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기반 라이다 및 </a:t>
                      </a:r>
                      <a:r>
                        <a:rPr lang="ko-KR" altLang="en-US" sz="900" b="1" kern="1200" spc="-15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열영상</a:t>
                      </a: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융합을 통한 야간상황 인지 기술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24.03~25.02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카메라 </a:t>
                      </a: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To  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모델 파이프라인 처리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GAN 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모델  트레이닝 및 </a:t>
                      </a: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Fine-</a:t>
                      </a:r>
                      <a:r>
                        <a:rPr lang="en-US" altLang="ko-KR" sz="900" kern="1200" spc="-15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Tuining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B0604000101010101" pitchFamily="50" charset="-127"/>
                        </a:rPr>
                        <a:t>OpenCV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spc="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Pytorch</a:t>
                      </a:r>
                      <a:endParaRPr lang="en-US" altLang="ko-KR" sz="900" spc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B0604000101010101" pitchFamily="50" charset="-127"/>
                        </a:rPr>
                        <a:t>Docker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Calibration</a:t>
                      </a:r>
                      <a:endParaRPr lang="ko-KR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ML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파이프라인 구축</a:t>
                      </a:r>
                      <a:endParaRPr lang="ko-KR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103146"/>
                  </a:ext>
                </a:extLst>
              </a:tr>
              <a:tr h="515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선박 모니터링 시스템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23.02~24.02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AIS </a:t>
                      </a: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대용량</a:t>
                      </a: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 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핸들링 </a:t>
                      </a: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일일  </a:t>
                      </a: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천 </a:t>
                      </a:r>
                      <a:r>
                        <a:rPr lang="ko-KR" altLang="en-US" sz="900" kern="1200" spc="-15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만건</a:t>
                      </a: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외부기관 알고리즘 수행  </a:t>
                      </a: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 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모델 서빙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</a:t>
                      </a:r>
                      <a:r>
                        <a:rPr lang="ko-KR" altLang="en-US" sz="900" kern="1200" spc="-15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스캐줄링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 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작업</a:t>
                      </a:r>
                      <a:endParaRPr 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Flask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Postgresql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Docker-compose + Web Socket</a:t>
                      </a:r>
                      <a:endParaRPr lang="ko-KR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RestAPI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구현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ML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파이프라인 구축</a:t>
                      </a:r>
                      <a:endParaRPr lang="ko-KR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369854"/>
                  </a:ext>
                </a:extLst>
              </a:tr>
              <a:tr h="515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스마트현장 재난 </a:t>
                      </a:r>
                      <a:r>
                        <a:rPr lang="ko-KR" altLang="en-US" sz="900" b="1" kern="1200" spc="-15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가이던스</a:t>
                      </a: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시스템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23.02~23.11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 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작업 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파이프라인 구축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스케줄링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폐쇠망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전세계 지도 구축</a:t>
                      </a:r>
                      <a:endParaRPr 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FastAPI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Postgresql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Python Multiple Version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OSM-Tile Cashing</a:t>
                      </a:r>
                      <a:endParaRPr lang="ko-KR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RestAPI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구현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OSM </a:t>
                      </a:r>
                      <a:r>
                        <a:rPr lang="ko-KR" altLang="en-US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캐싱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조절</a:t>
                      </a:r>
                      <a:endParaRPr lang="ko-KR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839326"/>
                  </a:ext>
                </a:extLst>
              </a:tr>
              <a:tr h="269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디지털 상황판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22.09~23.01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 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작업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HTML 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파싱을 통한 데이터 수집</a:t>
                      </a:r>
                      <a:endParaRPr 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Flask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Selenium, Flask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Selenium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자동화를 통한 데이터 수집 알고리즘 구현</a:t>
                      </a:r>
                      <a:endParaRPr lang="ko-KR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848126"/>
                  </a:ext>
                </a:extLst>
              </a:tr>
              <a:tr h="7074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스마트팜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21.11~22.11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 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작업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커뮤니티 맵 작업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파이프라인 처리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드론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이미지  기반 정사영상 제작 </a:t>
                      </a:r>
                      <a:endParaRPr 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Flask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React / </a:t>
                      </a: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OpenLayer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OpenDronMap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React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프레임워크 기반 커뮤니티 맵 웹사이트 구현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파이프라인을 통한 수집 자동화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드론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이미지 처리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RestAPI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구현</a:t>
                      </a:r>
                      <a:endParaRPr lang="ko-KR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337222"/>
                  </a:ext>
                </a:extLst>
              </a:tr>
              <a:tr h="515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달빛영상 기반 변화 탐지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21.05~24.12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위성영상 수집 데이터 파이프라인 구축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 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구현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변화 탐지 알고리즘 연동 작업</a:t>
                      </a:r>
                      <a:endParaRPr 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 Scheduler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Geoserver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Flask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GDAL</a:t>
                      </a:r>
                      <a:endParaRPr lang="ko-KR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파이프라인 구축 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수집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정제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활용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RestAPI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구현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550059"/>
                  </a:ext>
                </a:extLst>
              </a:tr>
              <a:tr h="515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국가해양영토 광역 감시망 구축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2020.11~21.04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파이프라인 구축</a:t>
                      </a: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 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구현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외부기관 알고리즘 연동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쿼리튜닝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Celery, Rabbit MQ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Flask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Postgresql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SQLAlchemy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RestAPI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구현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쿼리 튜닝을 통한 성능 개선 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(30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 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-&gt; 0.3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 </a:t>
                      </a:r>
                      <a:r>
                        <a:rPr lang="ko-KR" altLang="en-US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페이징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처리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491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798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1A9BF-33A3-8290-83CF-C55B9D3FB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DA3818E0-AD4D-EB9A-0944-54266D14EE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15" name="모서리가 둥근 직사각형 12">
            <a:extLst>
              <a:ext uri="{FF2B5EF4-FFF2-40B4-BE49-F238E27FC236}">
                <a16:creationId xmlns:a16="http://schemas.microsoft.com/office/drawing/2014/main" id="{CAB74FF2-758E-3980-82D9-E10671E16097}"/>
              </a:ext>
            </a:extLst>
          </p:cNvPr>
          <p:cNvSpPr/>
          <p:nvPr/>
        </p:nvSpPr>
        <p:spPr>
          <a:xfrm>
            <a:off x="6191250" y="1348819"/>
            <a:ext cx="5648325" cy="3965939"/>
          </a:xfrm>
          <a:prstGeom prst="roundRect">
            <a:avLst>
              <a:gd name="adj" fmla="val 1345"/>
            </a:avLst>
          </a:prstGeom>
          <a:pattFill prst="nar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 cap="sq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03114" tIns="51557" rIns="103114" bIns="51557" rtlCol="0" anchor="ctr"/>
          <a:lstStyle/>
          <a:p>
            <a:pPr algn="ctr" defTabSz="1143044"/>
            <a:endParaRPr lang="ko-KR" altLang="en-US" sz="28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D4AA1-C7C0-8A7C-5CF3-78AA2FC817E1}"/>
              </a:ext>
            </a:extLst>
          </p:cNvPr>
          <p:cNvSpPr txBox="1"/>
          <p:nvPr/>
        </p:nvSpPr>
        <p:spPr>
          <a:xfrm>
            <a:off x="695641" y="605779"/>
            <a:ext cx="18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포트폴리오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7D34E6B-30A3-591C-07CA-F9A9DEFD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368008"/>
              </p:ext>
            </p:extLst>
          </p:nvPr>
        </p:nvGraphicFramePr>
        <p:xfrm>
          <a:off x="1073872" y="1793155"/>
          <a:ext cx="4218564" cy="1978362"/>
        </p:xfrm>
        <a:graphic>
          <a:graphicData uri="http://schemas.openxmlformats.org/drawingml/2006/table">
            <a:tbl>
              <a:tblPr/>
              <a:tblGrid>
                <a:gridCol w="1567728">
                  <a:extLst>
                    <a:ext uri="{9D8B030D-6E8A-4147-A177-3AD203B41FA5}">
                      <a16:colId xmlns:a16="http://schemas.microsoft.com/office/drawing/2014/main" val="1664139566"/>
                    </a:ext>
                  </a:extLst>
                </a:gridCol>
                <a:gridCol w="2650836">
                  <a:extLst>
                    <a:ext uri="{9D8B030D-6E8A-4147-A177-3AD203B41FA5}">
                      <a16:colId xmlns:a16="http://schemas.microsoft.com/office/drawing/2014/main" val="4036874895"/>
                    </a:ext>
                  </a:extLst>
                </a:gridCol>
              </a:tblGrid>
              <a:tr h="3731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프로젝트명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인공지능</a:t>
                      </a:r>
                      <a:r>
                        <a:rPr lang="en-US" altLang="ko-KR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기반 라이다 및 </a:t>
                      </a:r>
                      <a:r>
                        <a:rPr lang="ko-KR" altLang="en-US" sz="900" b="1" kern="1200" spc="-15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열영상</a:t>
                      </a: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융합을 통한 야간상황 인지 기술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76172"/>
                  </a:ext>
                </a:extLst>
              </a:tr>
              <a:tr h="3731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프로젝트 기간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24.03~25.02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576974"/>
                  </a:ext>
                </a:extLst>
              </a:tr>
              <a:tr h="3731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프로젝트 인원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명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011013"/>
                  </a:ext>
                </a:extLst>
              </a:tr>
              <a:tr h="2508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라이다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+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열 이미지를 이용한 주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·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야간 스타일 변화를 활용한 야간 상황인지 기술 개발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45184"/>
                  </a:ext>
                </a:extLst>
              </a:tr>
              <a:tr h="5124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담당역할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파이프라인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모델 서빙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모델 개선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30355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6865739-6E62-59ED-0D55-F87AC969C60B}"/>
              </a:ext>
            </a:extLst>
          </p:cNvPr>
          <p:cNvSpPr txBox="1"/>
          <p:nvPr/>
        </p:nvSpPr>
        <p:spPr>
          <a:xfrm>
            <a:off x="1073872" y="1348819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기본정보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557DE8-FED7-300D-66DA-C23C6751EB4F}"/>
              </a:ext>
            </a:extLst>
          </p:cNvPr>
          <p:cNvSpPr txBox="1"/>
          <p:nvPr/>
        </p:nvSpPr>
        <p:spPr>
          <a:xfrm>
            <a:off x="1073872" y="4138200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주요사항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285AE-1065-6FAF-714D-469EFE252B59}"/>
              </a:ext>
            </a:extLst>
          </p:cNvPr>
          <p:cNvSpPr txBox="1"/>
          <p:nvPr/>
        </p:nvSpPr>
        <p:spPr>
          <a:xfrm>
            <a:off x="1101581" y="4483761"/>
            <a:ext cx="3622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카메라 장비 구성 및 영상 취득 프로그램 개발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품질 향상을 위한 센서간 캘리브레이션 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열화상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라이다 이미지 정합을 통한 데이터셋 생성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GAN (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적대적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신경망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 학습 및 활용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353568-6D66-C6D5-0E05-59D25719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01" b="6779"/>
          <a:stretch/>
        </p:blipFill>
        <p:spPr>
          <a:xfrm>
            <a:off x="6809083" y="1718151"/>
            <a:ext cx="4366488" cy="1404156"/>
          </a:xfrm>
          <a:prstGeom prst="rect">
            <a:avLst/>
          </a:prstGeom>
        </p:spPr>
      </p:pic>
      <p:pic>
        <p:nvPicPr>
          <p:cNvPr id="11" name="그림 10" descr="나무, 파노라마, 스크린샷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BBA28C7-3165-E910-33F6-7CE53D873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083" y="3236894"/>
            <a:ext cx="4366488" cy="12417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2279E9-9271-6220-F649-53DE4457694D}"/>
              </a:ext>
            </a:extLst>
          </p:cNvPr>
          <p:cNvSpPr txBox="1"/>
          <p:nvPr/>
        </p:nvSpPr>
        <p:spPr>
          <a:xfrm>
            <a:off x="7051841" y="4540613"/>
            <a:ext cx="936104" cy="381388"/>
          </a:xfrm>
          <a:prstGeom prst="roundRect">
            <a:avLst>
              <a:gd name="adj" fmla="val 37646"/>
            </a:avLst>
          </a:prstGeom>
          <a:solidFill>
            <a:srgbClr val="146EB4"/>
          </a:solidFill>
        </p:spPr>
        <p:txBody>
          <a:bodyPr wrap="square" tIns="18000" bIns="72000" rtlCol="0">
            <a:no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44D29-7F5F-5B53-302E-31397D720460}"/>
              </a:ext>
            </a:extLst>
          </p:cNvPr>
          <p:cNvSpPr txBox="1"/>
          <p:nvPr/>
        </p:nvSpPr>
        <p:spPr>
          <a:xfrm>
            <a:off x="8510003" y="4540613"/>
            <a:ext cx="936104" cy="381388"/>
          </a:xfrm>
          <a:prstGeom prst="roundRect">
            <a:avLst>
              <a:gd name="adj" fmla="val 37646"/>
            </a:avLst>
          </a:prstGeom>
          <a:solidFill>
            <a:srgbClr val="146EB4"/>
          </a:solidFill>
        </p:spPr>
        <p:txBody>
          <a:bodyPr wrap="square" tIns="18000" bIns="72000" rtlCol="0">
            <a:no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야간</a:t>
            </a:r>
            <a:endParaRPr lang="ko-KR" altLang="en-US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5FC8A6-F7EF-4D9C-1EDA-1AC62C63545E}"/>
              </a:ext>
            </a:extLst>
          </p:cNvPr>
          <p:cNvSpPr txBox="1"/>
          <p:nvPr/>
        </p:nvSpPr>
        <p:spPr>
          <a:xfrm>
            <a:off x="9968165" y="4540613"/>
            <a:ext cx="936104" cy="381388"/>
          </a:xfrm>
          <a:prstGeom prst="roundRect">
            <a:avLst>
              <a:gd name="adj" fmla="val 37646"/>
            </a:avLst>
          </a:prstGeom>
          <a:solidFill>
            <a:srgbClr val="146EB4"/>
          </a:solidFill>
        </p:spPr>
        <p:txBody>
          <a:bodyPr wrap="square" tIns="18000" bIns="72000" rtlCol="0">
            <a:no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모의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00473F3-C347-9E5B-6EAA-243014FBCB02}"/>
              </a:ext>
            </a:extLst>
          </p:cNvPr>
          <p:cNvSpPr/>
          <p:nvPr/>
        </p:nvSpPr>
        <p:spPr>
          <a:xfrm>
            <a:off x="7051841" y="1092200"/>
            <a:ext cx="3852428" cy="51136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0FAD21-CA6B-F5E5-558E-3CDBE860EF0F}"/>
              </a:ext>
            </a:extLst>
          </p:cNvPr>
          <p:cNvSpPr txBox="1"/>
          <p:nvPr/>
        </p:nvSpPr>
        <p:spPr>
          <a:xfrm>
            <a:off x="7208689" y="4973134"/>
            <a:ext cx="4253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주</a:t>
            </a:r>
            <a:r>
              <a:rPr lang="en-US" altLang="ko-KR" sz="1000" b="1" dirty="0"/>
              <a:t>·</a:t>
            </a:r>
            <a:r>
              <a:rPr lang="ko-KR" altLang="en-US" sz="1000" b="1" dirty="0"/>
              <a:t>야간 스타일 변화를 통하여 야간에도 실제 낮과 같은 이미지를 얻을 수 있다</a:t>
            </a:r>
            <a:r>
              <a:rPr lang="en-US" altLang="ko-KR" sz="1000" b="1" dirty="0"/>
              <a:t>.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58905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D61E0-A455-7221-8CFD-E726D126D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3FFEB6F2-6776-B066-2302-E4EC471B30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1FD28D-3B66-A389-C0E7-8E6241AAD3F7}"/>
              </a:ext>
            </a:extLst>
          </p:cNvPr>
          <p:cNvSpPr txBox="1"/>
          <p:nvPr/>
        </p:nvSpPr>
        <p:spPr>
          <a:xfrm>
            <a:off x="695641" y="605779"/>
            <a:ext cx="18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포트폴리오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823F8E3B-1F71-B96F-7C57-77E4642A57C1}"/>
              </a:ext>
            </a:extLst>
          </p:cNvPr>
          <p:cNvSpPr/>
          <p:nvPr/>
        </p:nvSpPr>
        <p:spPr>
          <a:xfrm>
            <a:off x="6191250" y="1348819"/>
            <a:ext cx="5648325" cy="3965939"/>
          </a:xfrm>
          <a:prstGeom prst="roundRect">
            <a:avLst>
              <a:gd name="adj" fmla="val 1345"/>
            </a:avLst>
          </a:prstGeom>
          <a:pattFill prst="nar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 cap="sq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03114" tIns="51557" rIns="103114" bIns="51557" rtlCol="0" anchor="ctr"/>
          <a:lstStyle/>
          <a:p>
            <a:pPr algn="ctr" defTabSz="1143044"/>
            <a:endParaRPr lang="ko-KR" altLang="en-US" sz="28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31DB71-4707-A928-5B80-9C21E70D29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01" b="6779"/>
          <a:stretch/>
        </p:blipFill>
        <p:spPr>
          <a:xfrm>
            <a:off x="6809083" y="1718151"/>
            <a:ext cx="4366488" cy="1404156"/>
          </a:xfrm>
          <a:prstGeom prst="rect">
            <a:avLst/>
          </a:prstGeom>
        </p:spPr>
      </p:pic>
      <p:pic>
        <p:nvPicPr>
          <p:cNvPr id="17" name="그림 16" descr="나무, 파노라마, 스크린샷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A729F09-6F02-AC5B-7A21-804D4BFDB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083" y="3236894"/>
            <a:ext cx="4366488" cy="12417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1B6021-CD08-36E5-4E43-C131E4DCE6D1}"/>
              </a:ext>
            </a:extLst>
          </p:cNvPr>
          <p:cNvSpPr txBox="1"/>
          <p:nvPr/>
        </p:nvSpPr>
        <p:spPr>
          <a:xfrm>
            <a:off x="7051841" y="4540613"/>
            <a:ext cx="936104" cy="381388"/>
          </a:xfrm>
          <a:prstGeom prst="roundRect">
            <a:avLst>
              <a:gd name="adj" fmla="val 37646"/>
            </a:avLst>
          </a:prstGeom>
          <a:solidFill>
            <a:srgbClr val="146EB4"/>
          </a:solidFill>
        </p:spPr>
        <p:txBody>
          <a:bodyPr wrap="square" tIns="18000" bIns="72000" rtlCol="0">
            <a:no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4015EF-E20A-3561-77B8-8E6BE796306D}"/>
              </a:ext>
            </a:extLst>
          </p:cNvPr>
          <p:cNvSpPr txBox="1"/>
          <p:nvPr/>
        </p:nvSpPr>
        <p:spPr>
          <a:xfrm>
            <a:off x="8510003" y="4540613"/>
            <a:ext cx="936104" cy="381388"/>
          </a:xfrm>
          <a:prstGeom prst="roundRect">
            <a:avLst>
              <a:gd name="adj" fmla="val 37646"/>
            </a:avLst>
          </a:prstGeom>
          <a:solidFill>
            <a:srgbClr val="146EB4"/>
          </a:solidFill>
        </p:spPr>
        <p:txBody>
          <a:bodyPr wrap="square" tIns="18000" bIns="72000" rtlCol="0">
            <a:no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야간</a:t>
            </a:r>
            <a:endParaRPr lang="ko-KR" altLang="en-US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058FFB-EC5D-387B-6785-4D9CE7A1DD8C}"/>
              </a:ext>
            </a:extLst>
          </p:cNvPr>
          <p:cNvSpPr txBox="1"/>
          <p:nvPr/>
        </p:nvSpPr>
        <p:spPr>
          <a:xfrm>
            <a:off x="9968165" y="4540613"/>
            <a:ext cx="936104" cy="381388"/>
          </a:xfrm>
          <a:prstGeom prst="roundRect">
            <a:avLst>
              <a:gd name="adj" fmla="val 37646"/>
            </a:avLst>
          </a:prstGeom>
          <a:solidFill>
            <a:srgbClr val="146EB4"/>
          </a:solidFill>
        </p:spPr>
        <p:txBody>
          <a:bodyPr wrap="square" tIns="18000" bIns="72000" rtlCol="0">
            <a:no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모의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955C446-5796-282B-02F0-27647FFDDA96}"/>
              </a:ext>
            </a:extLst>
          </p:cNvPr>
          <p:cNvSpPr/>
          <p:nvPr/>
        </p:nvSpPr>
        <p:spPr>
          <a:xfrm>
            <a:off x="7051841" y="1092200"/>
            <a:ext cx="3852428" cy="51136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5DA4CC-0447-453C-9A8F-F43298F1D6F2}"/>
              </a:ext>
            </a:extLst>
          </p:cNvPr>
          <p:cNvSpPr txBox="1"/>
          <p:nvPr/>
        </p:nvSpPr>
        <p:spPr>
          <a:xfrm>
            <a:off x="7208689" y="4973134"/>
            <a:ext cx="4253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주</a:t>
            </a:r>
            <a:r>
              <a:rPr lang="en-US" altLang="ko-KR" sz="1000" b="1" dirty="0"/>
              <a:t>·</a:t>
            </a:r>
            <a:r>
              <a:rPr lang="ko-KR" altLang="en-US" sz="1000" b="1" dirty="0"/>
              <a:t>야간 스타일 변화를 통하여 야간에도 실제 낮과 같은 이미지를 얻을 수 있다</a:t>
            </a:r>
            <a:r>
              <a:rPr lang="en-US" altLang="ko-KR" sz="1000" b="1" dirty="0"/>
              <a:t>.</a:t>
            </a:r>
            <a:endParaRPr lang="ko-KR" altLang="en-US" sz="1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0A8D2D-A663-833C-3086-BD9D0F5BE79E}"/>
              </a:ext>
            </a:extLst>
          </p:cNvPr>
          <p:cNvSpPr txBox="1"/>
          <p:nvPr/>
        </p:nvSpPr>
        <p:spPr>
          <a:xfrm>
            <a:off x="880689" y="1234232"/>
            <a:ext cx="118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 기술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B860FC-D05F-E639-EAD6-F2B383A29350}"/>
              </a:ext>
            </a:extLst>
          </p:cNvPr>
          <p:cNvSpPr txBox="1"/>
          <p:nvPr/>
        </p:nvSpPr>
        <p:spPr>
          <a:xfrm>
            <a:off x="880688" y="1574382"/>
            <a:ext cx="4883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OpenCV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err="1"/>
              <a:t>LightGlue</a:t>
            </a:r>
            <a:r>
              <a:rPr lang="en-US" altLang="ko-KR" sz="1500" b="1" dirty="0"/>
              <a:t> (</a:t>
            </a:r>
            <a:r>
              <a:rPr lang="ko-KR" altLang="en-US" sz="1500" b="1" dirty="0" err="1"/>
              <a:t>특징점</a:t>
            </a:r>
            <a:r>
              <a:rPr lang="ko-KR" altLang="en-US" sz="1500" b="1" dirty="0"/>
              <a:t> 매칭</a:t>
            </a:r>
            <a:r>
              <a:rPr lang="en-US" altLang="ko-KR" sz="15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GAN Model (</a:t>
            </a:r>
            <a:r>
              <a:rPr lang="en-US" altLang="ko-KR" sz="1500" b="1" dirty="0" err="1"/>
              <a:t>CycleGAN</a:t>
            </a:r>
            <a:r>
              <a:rPr lang="en-US" altLang="ko-KR" sz="1500" b="1" dirty="0"/>
              <a:t>, UNSB, CUT)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6D9339-40E1-7DD0-7E6B-6F5D681EB116}"/>
              </a:ext>
            </a:extLst>
          </p:cNvPr>
          <p:cNvSpPr txBox="1"/>
          <p:nvPr/>
        </p:nvSpPr>
        <p:spPr>
          <a:xfrm>
            <a:off x="843726" y="3970815"/>
            <a:ext cx="488342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이미지</a:t>
            </a:r>
            <a:r>
              <a:rPr lang="en-US" altLang="ko-KR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</a:t>
            </a:r>
            <a:r>
              <a:rPr lang="ko-KR" altLang="en-US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이미지 연구가 활발해지며 또한 이미지간 </a:t>
            </a:r>
            <a:r>
              <a:rPr lang="en-US" altLang="ko-KR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Style</a:t>
            </a:r>
            <a:r>
              <a:rPr lang="ko-KR" altLang="en-US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변환하는 연구모델이 많이 연구되어 있는 중 </a:t>
            </a:r>
            <a:r>
              <a:rPr lang="ko-KR" altLang="en-US" sz="1200" b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라이다와</a:t>
            </a:r>
            <a:r>
              <a:rPr lang="ko-KR" altLang="en-US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열영상은 일반 카메라와 다르게 야간에도 낮과 유사하게 데이터를 얻을 수 있다는 관점에서 접근하였습니다</a:t>
            </a:r>
            <a:r>
              <a:rPr lang="en-US" altLang="ko-KR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r>
              <a:rPr lang="ko-KR" altLang="en-US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이를 </a:t>
            </a:r>
            <a:r>
              <a:rPr lang="en-US" altLang="ko-KR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GAN</a:t>
            </a:r>
            <a:r>
              <a:rPr lang="ko-KR" altLang="en-US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모델에게 데이터를 학습시켜 스타일 변화를 시킨 프로젝트입니다</a:t>
            </a:r>
            <a:r>
              <a:rPr lang="en-US" altLang="ko-KR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15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4873AE-3CDF-F39A-B1E6-177F8A9C6E83}"/>
              </a:ext>
            </a:extLst>
          </p:cNvPr>
          <p:cNvSpPr txBox="1"/>
          <p:nvPr/>
        </p:nvSpPr>
        <p:spPr>
          <a:xfrm>
            <a:off x="881952" y="3601483"/>
            <a:ext cx="118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4262021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A41A5-7511-F3F4-E3B8-F2A7E2C1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D4996288-6D1C-DF86-98FD-A2E537690D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9FF403-05FF-A6D4-4361-84954CD80AF8}"/>
              </a:ext>
            </a:extLst>
          </p:cNvPr>
          <p:cNvSpPr txBox="1"/>
          <p:nvPr/>
        </p:nvSpPr>
        <p:spPr>
          <a:xfrm>
            <a:off x="695641" y="605779"/>
            <a:ext cx="18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포트폴리오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90B2CF-81AA-CBC5-14B8-78F4DAC8DBF7}"/>
              </a:ext>
            </a:extLst>
          </p:cNvPr>
          <p:cNvSpPr txBox="1"/>
          <p:nvPr/>
        </p:nvSpPr>
        <p:spPr>
          <a:xfrm>
            <a:off x="695640" y="1438275"/>
            <a:ext cx="402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</a:t>
            </a:r>
            <a:r>
              <a:rPr lang="en-US" altLang="ko-KR" b="1" dirty="0"/>
              <a:t>(Calibration)</a:t>
            </a:r>
            <a:endParaRPr lang="ko-KR" altLang="en-US" b="1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7148678-867C-1CC5-AD1D-2415938CC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24" y="1991135"/>
            <a:ext cx="4992345" cy="377383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92EFD6B-CAF8-F5F1-DDA1-6EE998EEF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543" y="1149749"/>
            <a:ext cx="3241023" cy="262002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9A81BEC-3C65-BDB4-85F8-DC8618226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543" y="3909802"/>
            <a:ext cx="3241023" cy="1688758"/>
          </a:xfrm>
          <a:prstGeom prst="rect">
            <a:avLst/>
          </a:prstGeom>
        </p:spPr>
      </p:pic>
      <p:sp>
        <p:nvSpPr>
          <p:cNvPr id="52" name="화살표: 갈매기형 수장 51">
            <a:extLst>
              <a:ext uri="{FF2B5EF4-FFF2-40B4-BE49-F238E27FC236}">
                <a16:creationId xmlns:a16="http://schemas.microsoft.com/office/drawing/2014/main" id="{FD519714-E57B-B2CD-64BB-9A7EC7D7DA05}"/>
              </a:ext>
            </a:extLst>
          </p:cNvPr>
          <p:cNvSpPr/>
          <p:nvPr/>
        </p:nvSpPr>
        <p:spPr>
          <a:xfrm>
            <a:off x="6758053" y="2793231"/>
            <a:ext cx="809054" cy="1591124"/>
          </a:xfrm>
          <a:prstGeom prst="chevron">
            <a:avLst/>
          </a:prstGeom>
          <a:gradFill flip="none" rotWithShape="1">
            <a:gsLst>
              <a:gs pos="0">
                <a:srgbClr val="61C2ED"/>
              </a:gs>
              <a:gs pos="100000">
                <a:srgbClr val="19A0DC"/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BD83D38-BE2E-ACCF-D611-6F6C16CBCB60}"/>
              </a:ext>
            </a:extLst>
          </p:cNvPr>
          <p:cNvGrpSpPr/>
          <p:nvPr/>
        </p:nvGrpSpPr>
        <p:grpSpPr>
          <a:xfrm>
            <a:off x="1034019" y="6025736"/>
            <a:ext cx="10123982" cy="571499"/>
            <a:chOff x="-126957" y="5695589"/>
            <a:chExt cx="10123982" cy="571499"/>
          </a:xfrm>
        </p:grpSpPr>
        <p:sp>
          <p:nvSpPr>
            <p:cNvPr id="55" name="직사각형 133">
              <a:extLst>
                <a:ext uri="{FF2B5EF4-FFF2-40B4-BE49-F238E27FC236}">
                  <a16:creationId xmlns:a16="http://schemas.microsoft.com/office/drawing/2014/main" id="{0DE1D613-0D1E-6F87-783E-FB57788A17B3}"/>
                </a:ext>
              </a:extLst>
            </p:cNvPr>
            <p:cNvSpPr/>
            <p:nvPr/>
          </p:nvSpPr>
          <p:spPr>
            <a:xfrm>
              <a:off x="1100705" y="5844920"/>
              <a:ext cx="8896320" cy="415719"/>
            </a:xfrm>
            <a:custGeom>
              <a:avLst/>
              <a:gdLst>
                <a:gd name="connsiteX0" fmla="*/ 0 w 4664430"/>
                <a:gd name="connsiteY0" fmla="*/ 0 h 465933"/>
                <a:gd name="connsiteX1" fmla="*/ 4664430 w 4664430"/>
                <a:gd name="connsiteY1" fmla="*/ 0 h 465933"/>
                <a:gd name="connsiteX2" fmla="*/ 4664430 w 4664430"/>
                <a:gd name="connsiteY2" fmla="*/ 465933 h 465933"/>
                <a:gd name="connsiteX3" fmla="*/ 0 w 4664430"/>
                <a:gd name="connsiteY3" fmla="*/ 465933 h 465933"/>
                <a:gd name="connsiteX4" fmla="*/ 0 w 4664430"/>
                <a:gd name="connsiteY4" fmla="*/ 0 h 465933"/>
                <a:gd name="connsiteX0" fmla="*/ 79375 w 4664430"/>
                <a:gd name="connsiteY0" fmla="*/ 0 h 465933"/>
                <a:gd name="connsiteX1" fmla="*/ 4664430 w 4664430"/>
                <a:gd name="connsiteY1" fmla="*/ 0 h 465933"/>
                <a:gd name="connsiteX2" fmla="*/ 4664430 w 4664430"/>
                <a:gd name="connsiteY2" fmla="*/ 465933 h 465933"/>
                <a:gd name="connsiteX3" fmla="*/ 0 w 4664430"/>
                <a:gd name="connsiteY3" fmla="*/ 465933 h 465933"/>
                <a:gd name="connsiteX4" fmla="*/ 79375 w 4664430"/>
                <a:gd name="connsiteY4" fmla="*/ 0 h 4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4430" h="465933">
                  <a:moveTo>
                    <a:pt x="79375" y="0"/>
                  </a:moveTo>
                  <a:lnTo>
                    <a:pt x="4664430" y="0"/>
                  </a:lnTo>
                  <a:lnTo>
                    <a:pt x="4664430" y="465933"/>
                  </a:lnTo>
                  <a:lnTo>
                    <a:pt x="0" y="465933"/>
                  </a:lnTo>
                  <a:lnTo>
                    <a:pt x="79375" y="0"/>
                  </a:lnTo>
                  <a:close/>
                </a:path>
              </a:pathLst>
            </a:custGeom>
            <a:solidFill>
              <a:srgbClr val="E6E6E6">
                <a:lumMod val="50000"/>
              </a:srgbClr>
            </a:solidFill>
            <a:ln>
              <a:noFill/>
            </a:ln>
          </p:spPr>
          <p:txBody>
            <a:bodyPr wrap="square" lIns="78226" tIns="39113" rIns="78226" bIns="39113" anchor="ctr">
              <a:noAutofit/>
            </a:bodyPr>
            <a:lstStyle/>
            <a:p>
              <a:pPr marL="0" marR="0" lvl="0" indent="0" algn="ctr" defTabSz="1017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캘리브레이션을 통하여 </a:t>
              </a:r>
              <a:r>
                <a:rPr kumimoji="0" lang="ko-KR" altLang="en-US" sz="1384" b="1" kern="0" spc="-30" dirty="0" err="1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채커보드에</a:t>
              </a:r>
              <a:r>
                <a:rPr kumimoji="0"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 점 위치를 추출하고 점 간 </a:t>
              </a:r>
              <a:r>
                <a:rPr kumimoji="0" lang="en-US" altLang="ko-KR" sz="1384" b="1" kern="0" spc="-30" dirty="0" err="1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Rvec</a:t>
              </a:r>
              <a:r>
                <a:rPr kumimoji="0"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, </a:t>
              </a:r>
              <a:r>
                <a:rPr kumimoji="0" lang="en-US" altLang="ko-KR" sz="1384" b="1" kern="0" spc="-30" dirty="0" err="1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Tvec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을 구하여 이미지를 일치시킴</a:t>
              </a:r>
              <a:endParaRPr kumimoji="0" lang="ko-KR" altLang="en-US" sz="1384" b="1" kern="0" spc="-30" dirty="0">
                <a:ln>
                  <a:solidFill>
                    <a:srgbClr val="F47211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20603020101020101" pitchFamily="18" charset="-127"/>
                <a:ea typeface="맑은 고딕" panose="02020603020101020101" pitchFamily="18" charset="-127"/>
              </a:endParaRPr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D26750E7-47CD-5212-BB6C-1653722EE029}"/>
                </a:ext>
              </a:extLst>
            </p:cNvPr>
            <p:cNvSpPr/>
            <p:nvPr/>
          </p:nvSpPr>
          <p:spPr>
            <a:xfrm rot="17670673">
              <a:off x="905810" y="5845844"/>
              <a:ext cx="541303" cy="240793"/>
            </a:xfrm>
            <a:prstGeom prst="parallelogram">
              <a:avLst>
                <a:gd name="adj" fmla="val 59714"/>
              </a:avLst>
            </a:prstGeom>
            <a:solidFill>
              <a:srgbClr val="3C7ADE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50800" algn="l" rotWithShape="0">
                <a:prstClr val="black">
                  <a:alpha val="31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0899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92" b="0" i="0" u="none" strike="noStrike" kern="0" cap="none" spc="0" normalizeH="0" baseline="0" noProof="0">
                <a:ln>
                  <a:solidFill>
                    <a:srgbClr val="1448A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8523663C-EA44-B8B7-5542-CB9BE5B2582D}"/>
                </a:ext>
              </a:extLst>
            </p:cNvPr>
            <p:cNvSpPr/>
            <p:nvPr/>
          </p:nvSpPr>
          <p:spPr>
            <a:xfrm>
              <a:off x="-126957" y="5846959"/>
              <a:ext cx="1474621" cy="420129"/>
            </a:xfrm>
            <a:prstGeom prst="parallelogram">
              <a:avLst>
                <a:gd name="adj" fmla="val 43951"/>
              </a:avLst>
            </a:prstGeom>
            <a:solidFill>
              <a:srgbClr val="3C7AD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50800" dir="2700000" algn="tl" rotWithShape="0">
                <a:prstClr val="black">
                  <a:alpha val="2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0899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1" u="none" strike="noStrike" kern="0" cap="none" spc="0" normalizeH="0" baseline="0" noProof="0" dirty="0">
                  <a:ln>
                    <a:solidFill>
                      <a:srgbClr val="E2602E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요 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379372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9EE7E3A-5FC3-4324-A2B2-F0538741F1B3}">
  <we:reference id="wa200006000" version="1.2.1.0" store="ko-KR" storeType="OMEX"/>
  <we:alternateReferences>
    <we:reference id="wa200006000" version="1.2.1.0" store="wa200006000" storeType="OMEX"/>
  </we:alternateReferences>
  <we:properties>
    <we:property name="document_UID" value="&quot;d6cece3c-e289-4a8c-b98c-b2f7349d63d6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1217</Words>
  <Application>Microsoft Office PowerPoint</Application>
  <PresentationFormat>와이드스크린</PresentationFormat>
  <Paragraphs>286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KoPub돋움체 Bold</vt:lpstr>
      <vt:lpstr>KoPub돋움체 Medium</vt:lpstr>
      <vt:lpstr>Microsoft GothicNeo</vt:lpstr>
      <vt:lpstr>Microsoft GothicNeo Light</vt:lpstr>
      <vt:lpstr>맑은 고딕</vt:lpstr>
      <vt:lpstr>함초롬돋움</vt:lpstr>
      <vt:lpstr>Arial</vt:lpstr>
      <vt:lpstr>Wingdings</vt:lpstr>
      <vt:lpstr>DashVTI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 재현</dc:creator>
  <cp:lastModifiedBy>이 재현</cp:lastModifiedBy>
  <cp:revision>25</cp:revision>
  <dcterms:created xsi:type="dcterms:W3CDTF">2025-04-07T03:02:49Z</dcterms:created>
  <dcterms:modified xsi:type="dcterms:W3CDTF">2025-04-15T01:26:12Z</dcterms:modified>
</cp:coreProperties>
</file>